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sldIdLst>
    <p:sldId id="256" r:id="rId3"/>
    <p:sldId id="286" r:id="rId4"/>
    <p:sldId id="287" r:id="rId5"/>
    <p:sldId id="288" r:id="rId6"/>
    <p:sldId id="290" r:id="rId7"/>
    <p:sldId id="289" r:id="rId8"/>
    <p:sldId id="291" r:id="rId9"/>
    <p:sldId id="292" r:id="rId10"/>
    <p:sldId id="293" r:id="rId11"/>
    <p:sldId id="295" r:id="rId12"/>
    <p:sldId id="294" r:id="rId13"/>
    <p:sldId id="296" r:id="rId14"/>
  </p:sldIdLst>
  <p:sldSz cx="13004800" cy="9753600"/>
  <p:notesSz cx="6858000" cy="9144000"/>
  <p:defaultTextStyle>
    <a:defPPr>
      <a:defRPr lang="en-US"/>
    </a:defPPr>
    <a:lvl1pPr algn="ctr" rtl="0" fontAlgn="base">
      <a:spcBef>
        <a:spcPct val="0"/>
      </a:spcBef>
      <a:spcAft>
        <a:spcPct val="0"/>
      </a:spcAft>
      <a:defRPr sz="2400" kern="1200">
        <a:solidFill>
          <a:schemeClr val="tx2"/>
        </a:solidFill>
        <a:latin typeface="Arial" charset="0"/>
        <a:ea typeface="ヒラギノ明朝 ProN W3" charset="0"/>
        <a:cs typeface="ヒラギノ明朝 ProN W3" charset="0"/>
      </a:defRPr>
    </a:lvl1pPr>
    <a:lvl2pPr marL="457200" algn="ctr" rtl="0" fontAlgn="base">
      <a:spcBef>
        <a:spcPct val="0"/>
      </a:spcBef>
      <a:spcAft>
        <a:spcPct val="0"/>
      </a:spcAft>
      <a:defRPr sz="2400" kern="1200">
        <a:solidFill>
          <a:schemeClr val="tx2"/>
        </a:solidFill>
        <a:latin typeface="Arial" charset="0"/>
        <a:ea typeface="ヒラギノ明朝 ProN W3" charset="0"/>
        <a:cs typeface="ヒラギノ明朝 ProN W3" charset="0"/>
      </a:defRPr>
    </a:lvl2pPr>
    <a:lvl3pPr marL="914400" algn="ctr" rtl="0" fontAlgn="base">
      <a:spcBef>
        <a:spcPct val="0"/>
      </a:spcBef>
      <a:spcAft>
        <a:spcPct val="0"/>
      </a:spcAft>
      <a:defRPr sz="2400" kern="1200">
        <a:solidFill>
          <a:schemeClr val="tx2"/>
        </a:solidFill>
        <a:latin typeface="Arial" charset="0"/>
        <a:ea typeface="ヒラギノ明朝 ProN W3" charset="0"/>
        <a:cs typeface="ヒラギノ明朝 ProN W3" charset="0"/>
      </a:defRPr>
    </a:lvl3pPr>
    <a:lvl4pPr marL="1371600" algn="ctr" rtl="0" fontAlgn="base">
      <a:spcBef>
        <a:spcPct val="0"/>
      </a:spcBef>
      <a:spcAft>
        <a:spcPct val="0"/>
      </a:spcAft>
      <a:defRPr sz="2400" kern="1200">
        <a:solidFill>
          <a:schemeClr val="tx2"/>
        </a:solidFill>
        <a:latin typeface="Arial" charset="0"/>
        <a:ea typeface="ヒラギノ明朝 ProN W3" charset="0"/>
        <a:cs typeface="ヒラギノ明朝 ProN W3" charset="0"/>
      </a:defRPr>
    </a:lvl4pPr>
    <a:lvl5pPr marL="1828800" algn="ctr" rtl="0" fontAlgn="base">
      <a:spcBef>
        <a:spcPct val="0"/>
      </a:spcBef>
      <a:spcAft>
        <a:spcPct val="0"/>
      </a:spcAft>
      <a:defRPr sz="2400" kern="1200">
        <a:solidFill>
          <a:schemeClr val="tx2"/>
        </a:solidFill>
        <a:latin typeface="Arial" charset="0"/>
        <a:ea typeface="ヒラギノ明朝 ProN W3" charset="0"/>
        <a:cs typeface="ヒラギノ明朝 ProN W3" charset="0"/>
      </a:defRPr>
    </a:lvl5pPr>
    <a:lvl6pPr marL="2286000" algn="l" defTabSz="457200" rtl="0" eaLnBrk="1" latinLnBrk="0" hangingPunct="1">
      <a:defRPr sz="2400" kern="1200">
        <a:solidFill>
          <a:schemeClr val="tx2"/>
        </a:solidFill>
        <a:latin typeface="Arial" charset="0"/>
        <a:ea typeface="ヒラギノ明朝 ProN W3" charset="0"/>
        <a:cs typeface="ヒラギノ明朝 ProN W3" charset="0"/>
      </a:defRPr>
    </a:lvl6pPr>
    <a:lvl7pPr marL="2743200" algn="l" defTabSz="457200" rtl="0" eaLnBrk="1" latinLnBrk="0" hangingPunct="1">
      <a:defRPr sz="2400" kern="1200">
        <a:solidFill>
          <a:schemeClr val="tx2"/>
        </a:solidFill>
        <a:latin typeface="Arial" charset="0"/>
        <a:ea typeface="ヒラギノ明朝 ProN W3" charset="0"/>
        <a:cs typeface="ヒラギノ明朝 ProN W3" charset="0"/>
      </a:defRPr>
    </a:lvl7pPr>
    <a:lvl8pPr marL="3200400" algn="l" defTabSz="457200" rtl="0" eaLnBrk="1" latinLnBrk="0" hangingPunct="1">
      <a:defRPr sz="2400" kern="1200">
        <a:solidFill>
          <a:schemeClr val="tx2"/>
        </a:solidFill>
        <a:latin typeface="Arial" charset="0"/>
        <a:ea typeface="ヒラギノ明朝 ProN W3" charset="0"/>
        <a:cs typeface="ヒラギノ明朝 ProN W3" charset="0"/>
      </a:defRPr>
    </a:lvl8pPr>
    <a:lvl9pPr marL="3657600" algn="l" defTabSz="457200" rtl="0" eaLnBrk="1" latinLnBrk="0" hangingPunct="1">
      <a:defRPr sz="2400" kern="1200">
        <a:solidFill>
          <a:schemeClr val="tx2"/>
        </a:solidFill>
        <a:latin typeface="Arial" charset="0"/>
        <a:ea typeface="ヒラギノ明朝 ProN W3" charset="0"/>
        <a:cs typeface="ヒラギノ明朝 ProN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howGuides="1">
      <p:cViewPr varScale="1">
        <p:scale>
          <a:sx n="57" d="100"/>
          <a:sy n="57" d="100"/>
        </p:scale>
        <p:origin x="-104" y="-616"/>
      </p:cViewPr>
      <p:guideLst>
        <p:guide orient="horz" pos="4800"/>
        <p:guide pos="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827210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1776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841500"/>
            <a:ext cx="26162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841500"/>
            <a:ext cx="76962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63228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066944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479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43456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1414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87325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3709558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4250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092236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283968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416471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08905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42224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75928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4953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953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427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7608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47103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74228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77830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65649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270000" y="1841500"/>
            <a:ext cx="10464800" cy="298450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Didot" charset="0"/>
              </a:rPr>
              <a:t>Click to edit Master title style</a:t>
            </a:r>
          </a:p>
        </p:txBody>
      </p:sp>
      <p:sp>
        <p:nvSpPr>
          <p:cNvPr id="1026" name="Rectangle 2"/>
          <p:cNvSpPr>
            <a:spLocks noChangeArrowheads="1"/>
          </p:cNvSpPr>
          <p:nvPr>
            <p:ph type="body" idx="1"/>
          </p:nvPr>
        </p:nvSpPr>
        <p:spPr bwMode="auto">
          <a:xfrm>
            <a:off x="1270000" y="4953000"/>
            <a:ext cx="10464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txStyles>
    <p:titleStyle>
      <a:lvl1pPr algn="ctr" rtl="0" fontAlgn="base">
        <a:lnSpc>
          <a:spcPct val="80000"/>
        </a:lnSpc>
        <a:spcBef>
          <a:spcPct val="0"/>
        </a:spcBef>
        <a:spcAft>
          <a:spcPct val="0"/>
        </a:spcAft>
        <a:defRPr sz="8400">
          <a:solidFill>
            <a:schemeClr val="tx1"/>
          </a:solidFill>
          <a:latin typeface="+mj-lt"/>
          <a:ea typeface="+mj-ea"/>
          <a:cs typeface="+mj-cs"/>
          <a:sym typeface="Didot" charset="0"/>
        </a:defRPr>
      </a:lvl1pPr>
      <a:lvl2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2pPr>
      <a:lvl3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3pPr>
      <a:lvl4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4pPr>
      <a:lvl5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9pPr>
    </p:titleStyle>
    <p:bodyStyle>
      <a:lvl1pPr algn="ctr" rtl="0" fontAlgn="base">
        <a:spcBef>
          <a:spcPct val="0"/>
        </a:spcBef>
        <a:spcAft>
          <a:spcPct val="0"/>
        </a:spcAft>
        <a:defRPr sz="4200" i="1">
          <a:solidFill>
            <a:srgbClr val="342C29"/>
          </a:solidFill>
          <a:latin typeface="+mn-lt"/>
          <a:ea typeface="+mn-ea"/>
          <a:cs typeface="+mn-cs"/>
          <a:sym typeface="Didot" charset="0"/>
        </a:defRPr>
      </a:lvl1pPr>
      <a:lvl2pPr algn="ctr" rtl="0" fontAlgn="base">
        <a:spcBef>
          <a:spcPct val="0"/>
        </a:spcBef>
        <a:spcAft>
          <a:spcPct val="0"/>
        </a:spcAft>
        <a:defRPr sz="4200" i="1">
          <a:solidFill>
            <a:srgbClr val="342C29"/>
          </a:solidFill>
          <a:latin typeface="+mn-lt"/>
          <a:ea typeface="+mn-ea"/>
          <a:cs typeface="+mn-cs"/>
          <a:sym typeface="Didot" charset="0"/>
        </a:defRPr>
      </a:lvl2pPr>
      <a:lvl3pPr algn="ctr" rtl="0" fontAlgn="base">
        <a:spcBef>
          <a:spcPct val="0"/>
        </a:spcBef>
        <a:spcAft>
          <a:spcPct val="0"/>
        </a:spcAft>
        <a:defRPr sz="4200" i="1">
          <a:solidFill>
            <a:srgbClr val="342C29"/>
          </a:solidFill>
          <a:latin typeface="+mn-lt"/>
          <a:ea typeface="+mn-ea"/>
          <a:cs typeface="+mn-cs"/>
          <a:sym typeface="Didot" charset="0"/>
        </a:defRPr>
      </a:lvl3pPr>
      <a:lvl4pPr algn="ctr" rtl="0" fontAlgn="base">
        <a:spcBef>
          <a:spcPct val="0"/>
        </a:spcBef>
        <a:spcAft>
          <a:spcPct val="0"/>
        </a:spcAft>
        <a:defRPr sz="4200" i="1">
          <a:solidFill>
            <a:srgbClr val="342C29"/>
          </a:solidFill>
          <a:latin typeface="+mn-lt"/>
          <a:ea typeface="+mn-ea"/>
          <a:cs typeface="+mn-cs"/>
          <a:sym typeface="Didot" charset="0"/>
        </a:defRPr>
      </a:lvl4pPr>
      <a:lvl5pPr algn="ctr" rtl="0" fontAlgn="base">
        <a:spcBef>
          <a:spcPct val="0"/>
        </a:spcBef>
        <a:spcAft>
          <a:spcPct val="0"/>
        </a:spcAft>
        <a:defRPr sz="4200" i="1">
          <a:solidFill>
            <a:srgbClr val="342C29"/>
          </a:solidFill>
          <a:latin typeface="+mn-lt"/>
          <a:ea typeface="+mn-ea"/>
          <a:cs typeface="+mn-cs"/>
          <a:sym typeface="Didot" charset="0"/>
        </a:defRPr>
      </a:lvl5pPr>
      <a:lvl6pPr marL="457200" algn="ctr" rtl="0" fontAlgn="base">
        <a:spcBef>
          <a:spcPct val="0"/>
        </a:spcBef>
        <a:spcAft>
          <a:spcPct val="0"/>
        </a:spcAft>
        <a:defRPr sz="4200" i="1">
          <a:solidFill>
            <a:srgbClr val="342C29"/>
          </a:solidFill>
          <a:latin typeface="+mn-lt"/>
          <a:ea typeface="+mn-ea"/>
          <a:cs typeface="+mn-cs"/>
          <a:sym typeface="Didot" charset="0"/>
        </a:defRPr>
      </a:lvl6pPr>
      <a:lvl7pPr marL="914400" algn="ctr" rtl="0" fontAlgn="base">
        <a:spcBef>
          <a:spcPct val="0"/>
        </a:spcBef>
        <a:spcAft>
          <a:spcPct val="0"/>
        </a:spcAft>
        <a:defRPr sz="4200" i="1">
          <a:solidFill>
            <a:srgbClr val="342C29"/>
          </a:solidFill>
          <a:latin typeface="+mn-lt"/>
          <a:ea typeface="+mn-ea"/>
          <a:cs typeface="+mn-cs"/>
          <a:sym typeface="Didot" charset="0"/>
        </a:defRPr>
      </a:lvl7pPr>
      <a:lvl8pPr marL="1371600" algn="ctr" rtl="0" fontAlgn="base">
        <a:spcBef>
          <a:spcPct val="0"/>
        </a:spcBef>
        <a:spcAft>
          <a:spcPct val="0"/>
        </a:spcAft>
        <a:defRPr sz="4200" i="1">
          <a:solidFill>
            <a:srgbClr val="342C29"/>
          </a:solidFill>
          <a:latin typeface="+mn-lt"/>
          <a:ea typeface="+mn-ea"/>
          <a:cs typeface="+mn-cs"/>
          <a:sym typeface="Didot" charset="0"/>
        </a:defRPr>
      </a:lvl8pPr>
      <a:lvl9pPr marL="1828800" algn="ctr" rtl="0" fontAlgn="base">
        <a:spcBef>
          <a:spcPct val="0"/>
        </a:spcBef>
        <a:spcAft>
          <a:spcPct val="0"/>
        </a:spcAft>
        <a:defRPr sz="4200" i="1">
          <a:solidFill>
            <a:srgbClr val="342C29"/>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algn="ctr" rtl="0" fontAlgn="base">
        <a:lnSpc>
          <a:spcPct val="80000"/>
        </a:lnSpc>
        <a:spcBef>
          <a:spcPct val="0"/>
        </a:spcBef>
        <a:spcAft>
          <a:spcPct val="0"/>
        </a:spcAft>
        <a:defRPr sz="8400">
          <a:solidFill>
            <a:schemeClr val="tx1"/>
          </a:solidFill>
          <a:latin typeface="+mj-lt"/>
          <a:ea typeface="+mj-ea"/>
          <a:cs typeface="+mj-cs"/>
          <a:sym typeface="Didot" charset="0"/>
        </a:defRPr>
      </a:lvl1pPr>
      <a:lvl2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2pPr>
      <a:lvl3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3pPr>
      <a:lvl4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4pPr>
      <a:lvl5pPr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9pPr>
    </p:titleStyle>
    <p:bodyStyle>
      <a:lvl1pPr algn="ctr" rtl="0" fontAlgn="base">
        <a:spcBef>
          <a:spcPct val="0"/>
        </a:spcBef>
        <a:spcAft>
          <a:spcPct val="0"/>
        </a:spcAft>
        <a:defRPr sz="4200" i="1">
          <a:solidFill>
            <a:srgbClr val="342C29"/>
          </a:solidFill>
          <a:latin typeface="+mn-lt"/>
          <a:ea typeface="+mn-ea"/>
          <a:cs typeface="+mn-cs"/>
          <a:sym typeface="Didot" charset="0"/>
        </a:defRPr>
      </a:lvl1pPr>
      <a:lvl2pPr algn="ctr" rtl="0" fontAlgn="base">
        <a:spcBef>
          <a:spcPct val="0"/>
        </a:spcBef>
        <a:spcAft>
          <a:spcPct val="0"/>
        </a:spcAft>
        <a:defRPr sz="4200" i="1">
          <a:solidFill>
            <a:srgbClr val="342C29"/>
          </a:solidFill>
          <a:latin typeface="+mn-lt"/>
          <a:ea typeface="+mn-ea"/>
          <a:cs typeface="+mn-cs"/>
          <a:sym typeface="Didot" charset="0"/>
        </a:defRPr>
      </a:lvl2pPr>
      <a:lvl3pPr algn="ctr" rtl="0" fontAlgn="base">
        <a:spcBef>
          <a:spcPct val="0"/>
        </a:spcBef>
        <a:spcAft>
          <a:spcPct val="0"/>
        </a:spcAft>
        <a:defRPr sz="4200" i="1">
          <a:solidFill>
            <a:srgbClr val="342C29"/>
          </a:solidFill>
          <a:latin typeface="+mn-lt"/>
          <a:ea typeface="+mn-ea"/>
          <a:cs typeface="+mn-cs"/>
          <a:sym typeface="Didot" charset="0"/>
        </a:defRPr>
      </a:lvl3pPr>
      <a:lvl4pPr algn="ctr" rtl="0" fontAlgn="base">
        <a:spcBef>
          <a:spcPct val="0"/>
        </a:spcBef>
        <a:spcAft>
          <a:spcPct val="0"/>
        </a:spcAft>
        <a:defRPr sz="4200" i="1">
          <a:solidFill>
            <a:srgbClr val="342C29"/>
          </a:solidFill>
          <a:latin typeface="+mn-lt"/>
          <a:ea typeface="+mn-ea"/>
          <a:cs typeface="+mn-cs"/>
          <a:sym typeface="Didot" charset="0"/>
        </a:defRPr>
      </a:lvl4pPr>
      <a:lvl5pPr algn="ctr" rtl="0" fontAlgn="base">
        <a:spcBef>
          <a:spcPct val="0"/>
        </a:spcBef>
        <a:spcAft>
          <a:spcPct val="0"/>
        </a:spcAft>
        <a:defRPr sz="4200" i="1">
          <a:solidFill>
            <a:srgbClr val="342C29"/>
          </a:solidFill>
          <a:latin typeface="+mn-lt"/>
          <a:ea typeface="+mn-ea"/>
          <a:cs typeface="+mn-cs"/>
          <a:sym typeface="Didot" charset="0"/>
        </a:defRPr>
      </a:lvl5pPr>
      <a:lvl6pPr marL="457200" algn="ctr" rtl="0" fontAlgn="base">
        <a:spcBef>
          <a:spcPct val="0"/>
        </a:spcBef>
        <a:spcAft>
          <a:spcPct val="0"/>
        </a:spcAft>
        <a:defRPr sz="4200" i="1">
          <a:solidFill>
            <a:srgbClr val="342C29"/>
          </a:solidFill>
          <a:latin typeface="+mn-lt"/>
          <a:ea typeface="+mn-ea"/>
          <a:cs typeface="+mn-cs"/>
          <a:sym typeface="Didot" charset="0"/>
        </a:defRPr>
      </a:lvl6pPr>
      <a:lvl7pPr marL="914400" algn="ctr" rtl="0" fontAlgn="base">
        <a:spcBef>
          <a:spcPct val="0"/>
        </a:spcBef>
        <a:spcAft>
          <a:spcPct val="0"/>
        </a:spcAft>
        <a:defRPr sz="4200" i="1">
          <a:solidFill>
            <a:srgbClr val="342C29"/>
          </a:solidFill>
          <a:latin typeface="+mn-lt"/>
          <a:ea typeface="+mn-ea"/>
          <a:cs typeface="+mn-cs"/>
          <a:sym typeface="Didot" charset="0"/>
        </a:defRPr>
      </a:lvl7pPr>
      <a:lvl8pPr marL="1371600" algn="ctr" rtl="0" fontAlgn="base">
        <a:spcBef>
          <a:spcPct val="0"/>
        </a:spcBef>
        <a:spcAft>
          <a:spcPct val="0"/>
        </a:spcAft>
        <a:defRPr sz="4200" i="1">
          <a:solidFill>
            <a:srgbClr val="342C29"/>
          </a:solidFill>
          <a:latin typeface="+mn-lt"/>
          <a:ea typeface="+mn-ea"/>
          <a:cs typeface="+mn-cs"/>
          <a:sym typeface="Didot" charset="0"/>
        </a:defRPr>
      </a:lvl8pPr>
      <a:lvl9pPr marL="1828800" algn="ctr" rtl="0" fontAlgn="base">
        <a:spcBef>
          <a:spcPct val="0"/>
        </a:spcBef>
        <a:spcAft>
          <a:spcPct val="0"/>
        </a:spcAft>
        <a:defRPr sz="4200" i="1">
          <a:solidFill>
            <a:srgbClr val="342C29"/>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xfrm>
            <a:off x="1028700" y="1333500"/>
            <a:ext cx="10947400" cy="3441700"/>
          </a:xfrm>
          <a:ln/>
        </p:spPr>
        <p:txBody>
          <a:bodyPr/>
          <a:lstStyle/>
          <a:p>
            <a:pPr>
              <a:lnSpc>
                <a:spcPct val="130000"/>
              </a:lnSpc>
            </a:pPr>
            <a:r>
              <a:rPr lang="en-US" sz="8000" dirty="0" smtClean="0">
                <a:solidFill>
                  <a:srgbClr val="000000"/>
                </a:solidFill>
                <a:latin typeface="Arial Black" charset="0"/>
                <a:cs typeface="Arial Black" charset="0"/>
                <a:sym typeface="Arial Black" charset="0"/>
              </a:rPr>
              <a:t>Sprouted Grains</a:t>
            </a:r>
            <a:r>
              <a:rPr lang="en-US" sz="6400" dirty="0" smtClean="0">
                <a:solidFill>
                  <a:srgbClr val="000000"/>
                </a:solidFill>
                <a:latin typeface="Arial Black" charset="0"/>
                <a:cs typeface="Arial Black" charset="0"/>
                <a:sym typeface="Arial Black" charset="0"/>
              </a:rPr>
              <a:t/>
            </a:r>
            <a:br>
              <a:rPr lang="en-US" sz="6400" dirty="0" smtClean="0">
                <a:solidFill>
                  <a:srgbClr val="000000"/>
                </a:solidFill>
                <a:latin typeface="Arial Black" charset="0"/>
                <a:cs typeface="Arial Black" charset="0"/>
                <a:sym typeface="Arial Black" charset="0"/>
              </a:rPr>
            </a:br>
            <a:r>
              <a:rPr lang="en-US" sz="5100" dirty="0" smtClean="0">
                <a:solidFill>
                  <a:srgbClr val="000000"/>
                </a:solidFill>
                <a:latin typeface="Arial Black" charset="0"/>
                <a:cs typeface="Arial Black" charset="0"/>
                <a:sym typeface="Arial Black" charset="0"/>
              </a:rPr>
              <a:t>Good Taste, Good Health</a:t>
            </a:r>
            <a:endParaRPr lang="en-US" sz="5100" dirty="0">
              <a:solidFill>
                <a:srgbClr val="000000"/>
              </a:solidFill>
              <a:latin typeface="Arial Black" charset="0"/>
              <a:ea typeface="ヒラギノ角ゴ ProN W6" charset="0"/>
              <a:cs typeface="ヒラギノ角ゴ ProN W6" charset="0"/>
              <a:sym typeface="Arial Black" charset="0"/>
            </a:endParaRPr>
          </a:p>
        </p:txBody>
      </p:sp>
      <p:sp>
        <p:nvSpPr>
          <p:cNvPr id="13314" name="Rectangle 2"/>
          <p:cNvSpPr>
            <a:spLocks noChangeArrowheads="1"/>
          </p:cNvSpPr>
          <p:nvPr>
            <p:ph type="body" idx="1"/>
          </p:nvPr>
        </p:nvSpPr>
        <p:spPr>
          <a:xfrm>
            <a:off x="1028700" y="6172200"/>
            <a:ext cx="10947400" cy="2006600"/>
          </a:xfrm>
          <a:ln/>
        </p:spPr>
        <p:txBody>
          <a:bodyPr/>
          <a:lstStyle/>
          <a:p>
            <a:r>
              <a:rPr lang="en-US" i="0" dirty="0">
                <a:solidFill>
                  <a:srgbClr val="000000"/>
                </a:solidFill>
                <a:latin typeface="Arial" charset="0"/>
                <a:cs typeface="Arial" charset="0"/>
                <a:sym typeface="Arial" charset="0"/>
              </a:rPr>
              <a:t>Cynthia Harriman</a:t>
            </a:r>
            <a:endParaRPr lang="en-US" i="0" dirty="0">
              <a:solidFill>
                <a:srgbClr val="000000"/>
              </a:solidFill>
              <a:latin typeface="Arial" charset="0"/>
              <a:ea typeface="ヒラギノ角ゴ ProN W3" charset="0"/>
              <a:cs typeface="ヒラギノ角ゴ ProN W3" charset="0"/>
              <a:sym typeface="Arial" charset="0"/>
            </a:endParaRPr>
          </a:p>
          <a:p>
            <a:r>
              <a:rPr lang="en-US" sz="3600" i="0" dirty="0">
                <a:solidFill>
                  <a:srgbClr val="000000"/>
                </a:solidFill>
                <a:latin typeface="Arial" charset="0"/>
                <a:cs typeface="Arial" charset="0"/>
                <a:sym typeface="Arial" charset="0"/>
              </a:rPr>
              <a:t>Director of Food &amp; Nutrition </a:t>
            </a:r>
            <a:r>
              <a:rPr lang="en-US" sz="3600" i="0" dirty="0" smtClean="0">
                <a:solidFill>
                  <a:srgbClr val="000000"/>
                </a:solidFill>
                <a:latin typeface="Arial" charset="0"/>
                <a:cs typeface="Arial" charset="0"/>
                <a:sym typeface="Arial" charset="0"/>
              </a:rPr>
              <a:t>Strategies</a:t>
            </a:r>
          </a:p>
          <a:p>
            <a:r>
              <a:rPr lang="en-US" sz="3600" i="0" dirty="0" err="1" smtClean="0">
                <a:solidFill>
                  <a:srgbClr val="000000"/>
                </a:solidFill>
                <a:latin typeface="Arial" charset="0"/>
                <a:ea typeface="ヒラギノ角ゴ ProN W3" charset="0"/>
                <a:cs typeface="Arial" charset="0"/>
                <a:sym typeface="Arial" charset="0"/>
              </a:rPr>
              <a:t>Oldways</a:t>
            </a:r>
            <a:r>
              <a:rPr lang="en-US" sz="3600" i="0" dirty="0" smtClean="0">
                <a:solidFill>
                  <a:srgbClr val="000000"/>
                </a:solidFill>
                <a:latin typeface="Arial" charset="0"/>
                <a:ea typeface="ヒラギノ角ゴ ProN W3" charset="0"/>
                <a:cs typeface="Arial" charset="0"/>
                <a:sym typeface="Arial" charset="0"/>
              </a:rPr>
              <a:t> and the Whole Grains Council</a:t>
            </a:r>
            <a:endParaRPr lang="en-US" sz="3600" i="0" dirty="0">
              <a:solidFill>
                <a:srgbClr val="000000"/>
              </a:solidFill>
              <a:latin typeface="Arial" charset="0"/>
              <a:ea typeface="ヒラギノ角ゴ ProN W3" charset="0"/>
              <a:cs typeface="ヒラギノ角ゴ ProN W3" charset="0"/>
              <a:sym typeface="Arial" charset="0"/>
            </a:endParaRPr>
          </a:p>
          <a:p>
            <a:endParaRPr lang="en-US" sz="3600" i="0" dirty="0">
              <a:solidFill>
                <a:srgbClr val="000000"/>
              </a:solidFill>
              <a:latin typeface="Arial" charset="0"/>
              <a:ea typeface="ヒラギノ角ゴ ProN W3" charset="0"/>
              <a:cs typeface="ヒラギノ角ゴ ProN W3" charset="0"/>
              <a:sym typeface="Arial" charset="0"/>
            </a:endParaRPr>
          </a:p>
        </p:txBody>
      </p:sp>
      <p:pic>
        <p:nvPicPr>
          <p:cNvPr id="133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4876800"/>
            <a:ext cx="9525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316" name="Group 4"/>
          <p:cNvGrpSpPr>
            <a:grpSpLocks/>
          </p:cNvGrpSpPr>
          <p:nvPr/>
        </p:nvGrpSpPr>
        <p:grpSpPr bwMode="auto">
          <a:xfrm>
            <a:off x="3632200" y="8878888"/>
            <a:ext cx="6064250" cy="685800"/>
            <a:chOff x="37" y="0"/>
            <a:chExt cx="3819" cy="432"/>
          </a:xfrm>
        </p:grpSpPr>
        <p:sp>
          <p:nvSpPr>
            <p:cNvPr id="13317" name="Rectangle 5"/>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331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330200" y="457200"/>
            <a:ext cx="12344400"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100" b="1" dirty="0" smtClean="0">
                <a:solidFill>
                  <a:srgbClr val="000000"/>
                </a:solidFill>
                <a:latin typeface="Arial" charset="0"/>
                <a:cs typeface="Arial" charset="0"/>
                <a:sym typeface="Arial" charset="0"/>
              </a:rPr>
              <a:t>Sprouting Increases Nutrients</a:t>
            </a:r>
            <a:endParaRPr lang="en-US" sz="61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 name="TextBox 3"/>
          <p:cNvSpPr txBox="1"/>
          <p:nvPr/>
        </p:nvSpPr>
        <p:spPr>
          <a:xfrm>
            <a:off x="1625600" y="2133600"/>
            <a:ext cx="10744200" cy="7478969"/>
          </a:xfrm>
          <a:prstGeom prst="rect">
            <a:avLst/>
          </a:prstGeom>
          <a:noFill/>
        </p:spPr>
        <p:txBody>
          <a:bodyPr wrap="square" rtlCol="0">
            <a:spAutoFit/>
          </a:bodyPr>
          <a:lstStyle/>
          <a:p>
            <a:pPr marL="401638" indent="-401638" algn="l"/>
            <a:r>
              <a:rPr lang="en-US" dirty="0" smtClean="0"/>
              <a:t>•	</a:t>
            </a:r>
            <a:r>
              <a:rPr lang="en-US" b="1" dirty="0" smtClean="0"/>
              <a:t>Sprouting Enhances </a:t>
            </a:r>
            <a:r>
              <a:rPr lang="en-US" b="1" dirty="0" err="1" smtClean="0"/>
              <a:t>Folate</a:t>
            </a:r>
            <a:r>
              <a:rPr lang="en-US" b="1" dirty="0" smtClean="0"/>
              <a:t> in Pita Bread</a:t>
            </a:r>
            <a:r>
              <a:rPr lang="en-US" dirty="0" smtClean="0"/>
              <a:t>. Egyptian researchers found that sprouting wheat increased </a:t>
            </a:r>
            <a:r>
              <a:rPr lang="en-US" dirty="0" err="1" smtClean="0"/>
              <a:t>folate</a:t>
            </a:r>
            <a:r>
              <a:rPr lang="en-US" dirty="0" smtClean="0"/>
              <a:t> levels 3- to 4-fold.</a:t>
            </a:r>
          </a:p>
          <a:p>
            <a:pPr marL="401638" indent="-401638" algn="l"/>
            <a:r>
              <a:rPr lang="en-US" dirty="0"/>
              <a:t>	</a:t>
            </a:r>
            <a:r>
              <a:rPr lang="en-US" i="1" dirty="0" smtClean="0"/>
              <a:t>Food and Nutrition Research, 2012, </a:t>
            </a:r>
            <a:r>
              <a:rPr lang="en-US" i="1" dirty="0" err="1" smtClean="0"/>
              <a:t>Hefni</a:t>
            </a:r>
            <a:r>
              <a:rPr lang="en-US" i="1" dirty="0" smtClean="0"/>
              <a:t> et al.</a:t>
            </a:r>
          </a:p>
          <a:p>
            <a:pPr marL="401638" indent="-401638" algn="l"/>
            <a:endParaRPr lang="en-US" dirty="0" smtClean="0"/>
          </a:p>
          <a:p>
            <a:pPr marL="401638" indent="-401638" algn="l"/>
            <a:r>
              <a:rPr lang="en-US" dirty="0" smtClean="0"/>
              <a:t>•	</a:t>
            </a:r>
            <a:r>
              <a:rPr lang="en-US" b="1" dirty="0" smtClean="0"/>
              <a:t>Sprouted Wheat Higher in Nutrients</a:t>
            </a:r>
            <a:r>
              <a:rPr lang="en-US" dirty="0" smtClean="0"/>
              <a:t>. Vietnamese researchers sprouted wheat for 48 hours, and found it was higher in dietary fiber, free amino acids and phenolic compounds than </a:t>
            </a:r>
            <a:r>
              <a:rPr lang="en-US" dirty="0" err="1" smtClean="0"/>
              <a:t>unsprouted</a:t>
            </a:r>
            <a:r>
              <a:rPr lang="en-US" dirty="0" smtClean="0"/>
              <a:t> wheat.</a:t>
            </a:r>
          </a:p>
          <a:p>
            <a:pPr marL="401638" indent="-401638" algn="l"/>
            <a:r>
              <a:rPr lang="en-US" i="1" dirty="0"/>
              <a:t>	</a:t>
            </a:r>
            <a:r>
              <a:rPr lang="en-US" i="1" dirty="0" smtClean="0"/>
              <a:t>Journal of the Science of Food &amp; Agriculture, Sep 2011, Hung et al.</a:t>
            </a:r>
          </a:p>
          <a:p>
            <a:pPr marL="401638" indent="-401638" algn="l"/>
            <a:endParaRPr lang="en-US" i="1" dirty="0"/>
          </a:p>
          <a:p>
            <a:pPr marL="401638" indent="-401638" algn="l"/>
            <a:r>
              <a:rPr lang="en-US" dirty="0" smtClean="0"/>
              <a:t>•	</a:t>
            </a:r>
            <a:r>
              <a:rPr lang="en-US" b="1" dirty="0" smtClean="0"/>
              <a:t>Antioxidant Activity Highest in Sprouted Brown Rice</a:t>
            </a:r>
            <a:r>
              <a:rPr lang="en-US" dirty="0" smtClean="0"/>
              <a:t>. Scientists comparing antioxidant activity in white rice, brown rice and sprouted brown rice, found sprouted brown rice had the highest antioxidant levels.</a:t>
            </a:r>
          </a:p>
          <a:p>
            <a:pPr marL="401638" indent="-401638" algn="l"/>
            <a:r>
              <a:rPr lang="en-US" i="1" dirty="0" smtClean="0"/>
              <a:t>	Food Chemistry, Nov 2013, </a:t>
            </a:r>
            <a:r>
              <a:rPr lang="en-US" i="1" dirty="0" err="1" smtClean="0"/>
              <a:t>Mohdet</a:t>
            </a:r>
            <a:r>
              <a:rPr lang="en-US" i="1" dirty="0" smtClean="0"/>
              <a:t> al.</a:t>
            </a:r>
          </a:p>
          <a:p>
            <a:pPr marL="401638" indent="-401638" algn="l"/>
            <a:endParaRPr lang="en-US" i="1" dirty="0"/>
          </a:p>
          <a:p>
            <a:pPr marL="401638" indent="-401638" algn="l"/>
            <a:r>
              <a:rPr lang="en-US" dirty="0" smtClean="0"/>
              <a:t>•	</a:t>
            </a:r>
            <a:r>
              <a:rPr lang="en-US" b="1" dirty="0" smtClean="0"/>
              <a:t>Sprouting Millet Makes Some Minerals More Available</a:t>
            </a:r>
            <a:r>
              <a:rPr lang="en-US" dirty="0" smtClean="0"/>
              <a:t>. Indian scientists sprouted millet and found that iron was 300% more </a:t>
            </a:r>
            <a:r>
              <a:rPr lang="en-US" dirty="0" err="1" smtClean="0"/>
              <a:t>bioaccessible</a:t>
            </a:r>
            <a:r>
              <a:rPr lang="en-US" dirty="0" smtClean="0"/>
              <a:t>, manganese 17% and calcium was “marginally” more </a:t>
            </a:r>
            <a:r>
              <a:rPr lang="en-US" dirty="0" err="1" smtClean="0"/>
              <a:t>bioaccessible</a:t>
            </a:r>
            <a:r>
              <a:rPr lang="en-US" dirty="0" smtClean="0"/>
              <a:t>.</a:t>
            </a:r>
          </a:p>
          <a:p>
            <a:pPr marL="401638" indent="-401638" algn="l"/>
            <a:r>
              <a:rPr lang="en-US" dirty="0"/>
              <a:t>	</a:t>
            </a:r>
            <a:r>
              <a:rPr lang="en-US" i="1" dirty="0" smtClean="0"/>
              <a:t>Journal of Agriculture &amp; Food Chemistry, July 2010, </a:t>
            </a:r>
            <a:r>
              <a:rPr lang="en-US" i="1" dirty="0" err="1" smtClean="0"/>
              <a:t>Platel</a:t>
            </a:r>
            <a:r>
              <a:rPr lang="en-US" i="1" dirty="0" smtClean="0"/>
              <a:t> et al.</a:t>
            </a:r>
            <a:endParaRPr lang="en-US" i="1" dirty="0" smtClean="0"/>
          </a:p>
          <a:p>
            <a:pPr marL="401638" indent="-401638" algn="l"/>
            <a:endParaRPr lang="en-US" dirty="0" smtClean="0"/>
          </a:p>
          <a:p>
            <a:pPr marL="401638" indent="-401638" algn="l"/>
            <a:endParaRPr lang="en-US" dirty="0"/>
          </a:p>
        </p:txBody>
      </p:sp>
    </p:spTree>
    <p:extLst>
      <p:ext uri="{BB962C8B-B14F-4D97-AF65-F5344CB8AC3E}">
        <p14:creationId xmlns:p14="http://schemas.microsoft.com/office/powerpoint/2010/main" val="3330935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330200" y="457200"/>
            <a:ext cx="12344400"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100" b="1" dirty="0" smtClean="0">
                <a:solidFill>
                  <a:srgbClr val="000000"/>
                </a:solidFill>
                <a:latin typeface="Arial" charset="0"/>
                <a:cs typeface="Arial" charset="0"/>
                <a:sym typeface="Arial" charset="0"/>
              </a:rPr>
              <a:t>Sprouted Grains &amp; Good Health</a:t>
            </a:r>
            <a:endParaRPr lang="en-US" sz="61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 name="TextBox 3"/>
          <p:cNvSpPr txBox="1"/>
          <p:nvPr/>
        </p:nvSpPr>
        <p:spPr>
          <a:xfrm>
            <a:off x="1625600" y="2362200"/>
            <a:ext cx="10363200" cy="6001642"/>
          </a:xfrm>
          <a:prstGeom prst="rect">
            <a:avLst/>
          </a:prstGeom>
          <a:noFill/>
        </p:spPr>
        <p:txBody>
          <a:bodyPr wrap="square" rtlCol="0">
            <a:spAutoFit/>
          </a:bodyPr>
          <a:lstStyle/>
          <a:p>
            <a:pPr marL="401638" indent="-401638" algn="l"/>
            <a:r>
              <a:rPr lang="en-US" dirty="0" smtClean="0"/>
              <a:t>•	</a:t>
            </a:r>
            <a:r>
              <a:rPr lang="en-US" b="1" dirty="0" smtClean="0"/>
              <a:t>Sprouted Wheat </a:t>
            </a:r>
            <a:r>
              <a:rPr lang="en-US" b="1" dirty="0"/>
              <a:t>B</a:t>
            </a:r>
            <a:r>
              <a:rPr lang="en-US" b="1" dirty="0" smtClean="0"/>
              <a:t>read Reduces Glycemic Response</a:t>
            </a:r>
            <a:r>
              <a:rPr lang="en-US" dirty="0" smtClean="0"/>
              <a:t>. Canadian researchers fed white bread, whole grain bread, sourdough bread and sprouted grain bread to overweight males and found that the sprouted grain bread invoked the mildest glycemic response.</a:t>
            </a:r>
          </a:p>
          <a:p>
            <a:pPr marL="401638" indent="-401638" algn="l"/>
            <a:r>
              <a:rPr lang="en-US" i="1" dirty="0"/>
              <a:t>	</a:t>
            </a:r>
            <a:r>
              <a:rPr lang="en-US" i="1" dirty="0" smtClean="0"/>
              <a:t>Journal of Nutrition and Metabolism, 2012, </a:t>
            </a:r>
            <a:r>
              <a:rPr lang="en-US" i="1" dirty="0" err="1" smtClean="0"/>
              <a:t>Mofidi</a:t>
            </a:r>
            <a:r>
              <a:rPr lang="en-US" i="1" dirty="0" smtClean="0"/>
              <a:t> et al.</a:t>
            </a:r>
          </a:p>
          <a:p>
            <a:pPr marL="401638" indent="-401638" algn="l"/>
            <a:endParaRPr lang="en-US" dirty="0" smtClean="0"/>
          </a:p>
          <a:p>
            <a:pPr marL="401638" indent="-401638" algn="l"/>
            <a:r>
              <a:rPr lang="en-US" dirty="0" smtClean="0"/>
              <a:t>•	</a:t>
            </a:r>
            <a:r>
              <a:rPr lang="en-US" b="1" dirty="0" smtClean="0"/>
              <a:t>Sprouted Brown Rice Fights Diabetes</a:t>
            </a:r>
            <a:r>
              <a:rPr lang="en-US" dirty="0" smtClean="0"/>
              <a:t>. In a small Japanese study, researchers found that people eating sprouted brown rice had better blood sugar and lipid control than those eating white rice.</a:t>
            </a:r>
          </a:p>
          <a:p>
            <a:pPr marL="401638" indent="-401638" algn="l"/>
            <a:r>
              <a:rPr lang="en-US" i="1" dirty="0"/>
              <a:t>	</a:t>
            </a:r>
            <a:r>
              <a:rPr lang="en-US" i="1" dirty="0" smtClean="0"/>
              <a:t>Journal of Nutritional Science and </a:t>
            </a:r>
            <a:r>
              <a:rPr lang="en-US" i="1" dirty="0" err="1" smtClean="0"/>
              <a:t>Vitaminology</a:t>
            </a:r>
            <a:r>
              <a:rPr lang="en-US" i="1" dirty="0" smtClean="0"/>
              <a:t>, April 2008, Hsu et al</a:t>
            </a:r>
            <a:r>
              <a:rPr lang="en-US" dirty="0" smtClean="0"/>
              <a:t>.</a:t>
            </a:r>
          </a:p>
          <a:p>
            <a:pPr marL="401638" indent="-401638" algn="l"/>
            <a:endParaRPr lang="en-US" dirty="0"/>
          </a:p>
          <a:p>
            <a:pPr marL="401638" indent="-401638" algn="l"/>
            <a:r>
              <a:rPr lang="en-US" dirty="0" smtClean="0"/>
              <a:t>•	</a:t>
            </a:r>
            <a:r>
              <a:rPr lang="en-US" b="1" dirty="0" smtClean="0"/>
              <a:t>Germinated Brown Rice Extracts Inhibit Cancer Cells</a:t>
            </a:r>
            <a:r>
              <a:rPr lang="en-US" dirty="0" smtClean="0"/>
              <a:t>. Korean researchers sprouted brown rice to increase its gamma-</a:t>
            </a:r>
            <a:r>
              <a:rPr lang="en-US" dirty="0" err="1" smtClean="0"/>
              <a:t>aminobutyric</a:t>
            </a:r>
            <a:r>
              <a:rPr lang="en-US" dirty="0" smtClean="0"/>
              <a:t> acid (GABA). Higher GABA levels slowed the growth of leukemia cells.</a:t>
            </a:r>
          </a:p>
          <a:p>
            <a:pPr marL="401638" indent="-401638" algn="l"/>
            <a:r>
              <a:rPr lang="en-US" i="1" dirty="0"/>
              <a:t>	</a:t>
            </a:r>
            <a:r>
              <a:rPr lang="en-US" i="1" dirty="0" smtClean="0"/>
              <a:t>Journal of Medicinal Food, Spring 2004, Oh et al.</a:t>
            </a:r>
          </a:p>
          <a:p>
            <a:pPr marL="401638" indent="-401638" algn="l"/>
            <a:endParaRPr lang="en-US" dirty="0"/>
          </a:p>
        </p:txBody>
      </p:sp>
    </p:spTree>
    <p:extLst>
      <p:ext uri="{BB962C8B-B14F-4D97-AF65-F5344CB8AC3E}">
        <p14:creationId xmlns:p14="http://schemas.microsoft.com/office/powerpoint/2010/main" val="3782492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 name="Picture 1" descr="OWLogoHTH_gree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400" y="4343400"/>
            <a:ext cx="6248400" cy="2346621"/>
          </a:xfrm>
          <a:prstGeom prst="rect">
            <a:avLst/>
          </a:prstGeom>
        </p:spPr>
      </p:pic>
      <p:sp>
        <p:nvSpPr>
          <p:cNvPr id="6" name="TextBox 5"/>
          <p:cNvSpPr txBox="1"/>
          <p:nvPr/>
        </p:nvSpPr>
        <p:spPr>
          <a:xfrm>
            <a:off x="711200" y="7620000"/>
            <a:ext cx="11811000" cy="584776"/>
          </a:xfrm>
          <a:prstGeom prst="rect">
            <a:avLst/>
          </a:prstGeom>
          <a:noFill/>
        </p:spPr>
        <p:txBody>
          <a:bodyPr wrap="square" rtlCol="0">
            <a:spAutoFit/>
          </a:bodyPr>
          <a:lstStyle/>
          <a:p>
            <a:r>
              <a:rPr lang="en-US" sz="3200" dirty="0" smtClean="0"/>
              <a:t>www.WholeGrainsCouncil.org and </a:t>
            </a:r>
            <a:r>
              <a:rPr lang="en-US" sz="3200" dirty="0" err="1" smtClean="0"/>
              <a:t>www.oldwayspt.org</a:t>
            </a:r>
            <a:endParaRPr lang="en-US" sz="3200" dirty="0"/>
          </a:p>
        </p:txBody>
      </p:sp>
      <p:pic>
        <p:nvPicPr>
          <p:cNvPr id="8" name="Picture 7" descr="WGC_logoHiReson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200" y="1447800"/>
            <a:ext cx="5608513" cy="2743200"/>
          </a:xfrm>
          <a:prstGeom prst="rect">
            <a:avLst/>
          </a:prstGeom>
        </p:spPr>
      </p:pic>
    </p:spTree>
    <p:extLst>
      <p:ext uri="{BB962C8B-B14F-4D97-AF65-F5344CB8AC3E}">
        <p14:creationId xmlns:p14="http://schemas.microsoft.com/office/powerpoint/2010/main" val="1604990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7874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a:solidFill>
                  <a:srgbClr val="000000"/>
                </a:solidFill>
                <a:latin typeface="Arial" charset="0"/>
                <a:cs typeface="Arial" charset="0"/>
                <a:sym typeface="Arial" charset="0"/>
              </a:rPr>
              <a:t>The Whole Grains Council</a:t>
            </a:r>
            <a:endParaRPr lang="en-US" sz="6400" b="1">
              <a:solidFill>
                <a:srgbClr val="000000"/>
              </a:solidFill>
              <a:latin typeface="Arial" charset="0"/>
              <a:ea typeface="ヒラギノ角ゴ ProN W6" charset="0"/>
              <a:cs typeface="ヒラギノ角ゴ ProN W6" charset="0"/>
              <a:sym typeface="Arial" charset="0"/>
            </a:endParaRPr>
          </a:p>
        </p:txBody>
      </p:sp>
      <p:sp>
        <p:nvSpPr>
          <p:cNvPr id="14338" name="Rectangle 2"/>
          <p:cNvSpPr>
            <a:spLocks noChangeArrowheads="1"/>
          </p:cNvSpPr>
          <p:nvPr>
            <p:ph type="body" idx="1"/>
          </p:nvPr>
        </p:nvSpPr>
        <p:spPr bwMode="auto">
          <a:xfrm>
            <a:off x="1270000" y="2667000"/>
            <a:ext cx="10464800" cy="593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marL="985838" indent="-668338" algn="l">
              <a:buSzPct val="38000"/>
              <a:buFont typeface="Wingdings" charset="2"/>
              <a:buChar char="u"/>
            </a:pPr>
            <a:r>
              <a:rPr lang="en-US" i="0" dirty="0">
                <a:solidFill>
                  <a:srgbClr val="000000"/>
                </a:solidFill>
                <a:latin typeface="Arial" charset="0"/>
                <a:cs typeface="Arial" charset="0"/>
                <a:sym typeface="Arial" charset="0"/>
              </a:rPr>
              <a:t>Part of U.S.-based non-profit </a:t>
            </a:r>
            <a:r>
              <a:rPr lang="en-US" i="0" dirty="0" smtClean="0">
                <a:solidFill>
                  <a:srgbClr val="000000"/>
                </a:solidFill>
                <a:latin typeface="Arial" charset="0"/>
                <a:cs typeface="Arial" charset="0"/>
                <a:sym typeface="Arial" charset="0"/>
              </a:rPr>
              <a:t>nutrition education </a:t>
            </a:r>
            <a:r>
              <a:rPr lang="en-US" i="0" dirty="0">
                <a:solidFill>
                  <a:srgbClr val="000000"/>
                </a:solidFill>
                <a:latin typeface="Arial" charset="0"/>
                <a:cs typeface="Arial" charset="0"/>
                <a:sym typeface="Arial" charset="0"/>
              </a:rPr>
              <a:t>organization </a:t>
            </a:r>
            <a:r>
              <a:rPr lang="en-US" i="0" dirty="0" err="1">
                <a:solidFill>
                  <a:srgbClr val="000000"/>
                </a:solidFill>
                <a:latin typeface="Arial" charset="0"/>
                <a:cs typeface="Arial" charset="0"/>
                <a:sym typeface="Arial" charset="0"/>
              </a:rPr>
              <a:t>Oldways</a:t>
            </a:r>
            <a:endParaRPr lang="en-US" i="0" dirty="0">
              <a:solidFill>
                <a:srgbClr val="000000"/>
              </a:solidFill>
              <a:latin typeface="Arial" charset="0"/>
              <a:ea typeface="ヒラギノ角ゴ ProN W3" charset="0"/>
              <a:cs typeface="ヒラギノ角ゴ ProN W3" charset="0"/>
              <a:sym typeface="Arial" charset="0"/>
            </a:endParaRPr>
          </a:p>
          <a:p>
            <a:pPr marL="985838" indent="-668338" algn="l">
              <a:spcBef>
                <a:spcPts val="1600"/>
              </a:spcBef>
              <a:buSzPct val="38000"/>
              <a:buFont typeface="Wingdings" charset="2"/>
              <a:buChar char="u"/>
            </a:pPr>
            <a:r>
              <a:rPr lang="en-US" i="0" dirty="0">
                <a:solidFill>
                  <a:srgbClr val="000000"/>
                </a:solidFill>
                <a:latin typeface="Arial" charset="0"/>
                <a:cs typeface="Arial" charset="0"/>
                <a:sym typeface="Arial" charset="0"/>
              </a:rPr>
              <a:t>Founded in 2003</a:t>
            </a:r>
            <a:endParaRPr lang="en-US" i="0" dirty="0">
              <a:solidFill>
                <a:srgbClr val="000000"/>
              </a:solidFill>
              <a:latin typeface="Arial" charset="0"/>
              <a:ea typeface="ヒラギノ角ゴ ProN W3" charset="0"/>
              <a:cs typeface="ヒラギノ角ゴ ProN W3" charset="0"/>
              <a:sym typeface="Arial" charset="0"/>
            </a:endParaRPr>
          </a:p>
          <a:p>
            <a:pPr marL="985838" indent="-668338" algn="l">
              <a:spcBef>
                <a:spcPts val="1600"/>
              </a:spcBef>
              <a:buSzPct val="38000"/>
              <a:buFont typeface="Wingdings" charset="2"/>
              <a:buChar char="u"/>
            </a:pPr>
            <a:r>
              <a:rPr lang="en-US" i="0" dirty="0" smtClean="0">
                <a:solidFill>
                  <a:srgbClr val="000000"/>
                </a:solidFill>
                <a:latin typeface="Arial" charset="0"/>
                <a:cs typeface="Arial" charset="0"/>
                <a:sym typeface="Arial" charset="0"/>
              </a:rPr>
              <a:t>Creators of the Whole Grain Stamp, used on more than 9,000 products in 41 countries</a:t>
            </a:r>
            <a:endParaRPr lang="en-US" i="0" dirty="0">
              <a:solidFill>
                <a:srgbClr val="000000"/>
              </a:solidFill>
              <a:latin typeface="Arial" charset="0"/>
              <a:ea typeface="ヒラギノ角ゴ ProN W3" charset="0"/>
              <a:cs typeface="ヒラギノ角ゴ ProN W3"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1270000" y="7874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a:solidFill>
                  <a:srgbClr val="000000"/>
                </a:solidFill>
                <a:latin typeface="Arial" charset="0"/>
                <a:cs typeface="Arial" charset="0"/>
                <a:sym typeface="Arial" charset="0"/>
              </a:rPr>
              <a:t>Mission of the WGC</a:t>
            </a:r>
            <a:endParaRPr lang="en-US" sz="6400" b="1">
              <a:solidFill>
                <a:srgbClr val="000000"/>
              </a:solidFill>
              <a:latin typeface="Arial" charset="0"/>
              <a:ea typeface="ヒラギノ角ゴ ProN W6" charset="0"/>
              <a:cs typeface="ヒラギノ角ゴ ProN W6" charset="0"/>
              <a:sym typeface="Arial" charset="0"/>
            </a:endParaRPr>
          </a:p>
        </p:txBody>
      </p:sp>
      <p:sp>
        <p:nvSpPr>
          <p:cNvPr id="15362" name="Rectangle 2"/>
          <p:cNvSpPr>
            <a:spLocks noChangeArrowheads="1"/>
          </p:cNvSpPr>
          <p:nvPr>
            <p:ph type="body" idx="1"/>
          </p:nvPr>
        </p:nvSpPr>
        <p:spPr bwMode="auto">
          <a:xfrm>
            <a:off x="1270000" y="2667000"/>
            <a:ext cx="10464800" cy="593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marL="985838" indent="-668338" algn="l">
              <a:buSzPct val="38000"/>
              <a:buFont typeface="Wingdings" charset="2"/>
              <a:buChar char="u"/>
            </a:pPr>
            <a:r>
              <a:rPr lang="en-US" i="0" dirty="0">
                <a:solidFill>
                  <a:srgbClr val="000000"/>
                </a:solidFill>
                <a:latin typeface="Arial" charset="0"/>
                <a:cs typeface="Arial" charset="0"/>
                <a:sym typeface="Arial" charset="0"/>
              </a:rPr>
              <a:t>To help consumers find whole grains and understand their health benefits</a:t>
            </a:r>
            <a:endParaRPr lang="en-US" i="0" dirty="0">
              <a:solidFill>
                <a:srgbClr val="000000"/>
              </a:solidFill>
              <a:latin typeface="Arial" charset="0"/>
              <a:ea typeface="ヒラギノ角ゴ ProN W3" charset="0"/>
              <a:cs typeface="ヒラギノ角ゴ ProN W3" charset="0"/>
              <a:sym typeface="Arial" charset="0"/>
            </a:endParaRPr>
          </a:p>
          <a:p>
            <a:pPr marL="985838" indent="-668338" algn="l">
              <a:spcBef>
                <a:spcPts val="1600"/>
              </a:spcBef>
              <a:buSzPct val="38000"/>
              <a:buFont typeface="Wingdings" charset="2"/>
              <a:buChar char="u"/>
            </a:pPr>
            <a:r>
              <a:rPr lang="en-US" i="0" dirty="0">
                <a:solidFill>
                  <a:srgbClr val="000000"/>
                </a:solidFill>
                <a:latin typeface="Arial" charset="0"/>
                <a:cs typeface="Arial" charset="0"/>
                <a:sym typeface="Arial" charset="0"/>
              </a:rPr>
              <a:t>To help the media write compelling and accurate stories about whole grains</a:t>
            </a:r>
            <a:endParaRPr lang="en-US" i="0" dirty="0">
              <a:solidFill>
                <a:srgbClr val="000000"/>
              </a:solidFill>
              <a:latin typeface="Arial" charset="0"/>
              <a:ea typeface="ヒラギノ角ゴ ProN W3" charset="0"/>
              <a:cs typeface="ヒラギノ角ゴ ProN W3" charset="0"/>
              <a:sym typeface="Arial" charset="0"/>
            </a:endParaRPr>
          </a:p>
          <a:p>
            <a:pPr marL="985838" indent="-668338" algn="l">
              <a:spcBef>
                <a:spcPts val="1600"/>
              </a:spcBef>
              <a:buSzPct val="38000"/>
              <a:buFont typeface="Wingdings" charset="2"/>
              <a:buChar char="u"/>
            </a:pPr>
            <a:r>
              <a:rPr lang="en-US" i="0" dirty="0">
                <a:solidFill>
                  <a:srgbClr val="000000"/>
                </a:solidFill>
                <a:latin typeface="Arial" charset="0"/>
                <a:cs typeface="Arial" charset="0"/>
                <a:sym typeface="Arial" charset="0"/>
              </a:rPr>
              <a:t>To help manufacturers create more and better whole grain products</a:t>
            </a:r>
            <a:endParaRPr lang="en-US" i="0" dirty="0">
              <a:solidFill>
                <a:srgbClr val="000000"/>
              </a:solidFill>
              <a:latin typeface="Arial" charset="0"/>
              <a:ea typeface="ヒラギノ角ゴ ProN W3" charset="0"/>
              <a:cs typeface="ヒラギノ角ゴ ProN W3" charset="0"/>
              <a:sym typeface="Arial" charset="0"/>
            </a:endParaRPr>
          </a:p>
        </p:txBody>
      </p:sp>
      <p:grpSp>
        <p:nvGrpSpPr>
          <p:cNvPr id="15363" name="Group 3"/>
          <p:cNvGrpSpPr>
            <a:grpSpLocks/>
          </p:cNvGrpSpPr>
          <p:nvPr/>
        </p:nvGrpSpPr>
        <p:grpSpPr bwMode="auto">
          <a:xfrm>
            <a:off x="3632200" y="8878888"/>
            <a:ext cx="6064250" cy="685800"/>
            <a:chOff x="37" y="0"/>
            <a:chExt cx="3819" cy="432"/>
          </a:xfrm>
        </p:grpSpPr>
        <p:sp>
          <p:nvSpPr>
            <p:cNvPr id="15364"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53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4572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What is a Whole Grain?</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3" name="Picture 2" descr="KernelNoBoxSmall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2133600"/>
            <a:ext cx="5219700" cy="5019612"/>
          </a:xfrm>
          <a:prstGeom prst="rect">
            <a:avLst/>
          </a:prstGeom>
        </p:spPr>
      </p:pic>
      <p:sp>
        <p:nvSpPr>
          <p:cNvPr id="5" name="TextBox 4"/>
          <p:cNvSpPr txBox="1"/>
          <p:nvPr/>
        </p:nvSpPr>
        <p:spPr>
          <a:xfrm>
            <a:off x="7340600" y="2209800"/>
            <a:ext cx="4343400" cy="5262980"/>
          </a:xfrm>
          <a:prstGeom prst="rect">
            <a:avLst/>
          </a:prstGeom>
          <a:noFill/>
        </p:spPr>
        <p:txBody>
          <a:bodyPr wrap="square" rtlCol="0">
            <a:spAutoFit/>
          </a:bodyPr>
          <a:lstStyle/>
          <a:p>
            <a:pPr algn="l"/>
            <a:r>
              <a:rPr lang="en-US" sz="2800" dirty="0" smtClean="0"/>
              <a:t>A whole grain contains all three of its original edible parts in their original proportions:</a:t>
            </a:r>
          </a:p>
          <a:p>
            <a:pPr algn="l"/>
            <a:endParaRPr lang="en-US" sz="2800" dirty="0"/>
          </a:p>
          <a:p>
            <a:pPr marL="401638" indent="-401638" algn="l"/>
            <a:r>
              <a:rPr lang="en-US" sz="2800" dirty="0" smtClean="0"/>
              <a:t>• 	The outer bran layers, rich in fiber and B vitamins</a:t>
            </a:r>
          </a:p>
          <a:p>
            <a:pPr marL="401638" indent="-401638" algn="l"/>
            <a:r>
              <a:rPr lang="en-US" sz="2800" dirty="0" smtClean="0"/>
              <a:t>• 	The nutrient-packed germ, which becomes the new plant</a:t>
            </a:r>
          </a:p>
          <a:p>
            <a:pPr marL="401638" indent="-401638" algn="l"/>
            <a:r>
              <a:rPr lang="en-US" sz="2800" dirty="0" smtClean="0"/>
              <a:t>• 	The starchy endosperm</a:t>
            </a:r>
            <a:endParaRPr lang="en-US" sz="2800" dirty="0"/>
          </a:p>
        </p:txBody>
      </p:sp>
    </p:spTree>
    <p:extLst>
      <p:ext uri="{BB962C8B-B14F-4D97-AF65-F5344CB8AC3E}">
        <p14:creationId xmlns:p14="http://schemas.microsoft.com/office/powerpoint/2010/main" val="2923643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4572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What is a Seed?</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 name="TextBox 7"/>
          <p:cNvSpPr txBox="1"/>
          <p:nvPr/>
        </p:nvSpPr>
        <p:spPr>
          <a:xfrm>
            <a:off x="7340600" y="2761595"/>
            <a:ext cx="4572000" cy="5262980"/>
          </a:xfrm>
          <a:prstGeom prst="rect">
            <a:avLst/>
          </a:prstGeom>
          <a:noFill/>
        </p:spPr>
        <p:txBody>
          <a:bodyPr wrap="square" rtlCol="0">
            <a:spAutoFit/>
          </a:bodyPr>
          <a:lstStyle/>
          <a:p>
            <a:pPr algn="l"/>
            <a:r>
              <a:rPr lang="en-US" sz="2800" dirty="0" smtClean="0"/>
              <a:t>Seeds are long-term storage packages, designed to keep their goodness locked inside until conditions are right to grow a new plant.</a:t>
            </a:r>
          </a:p>
          <a:p>
            <a:pPr algn="l"/>
            <a:endParaRPr lang="en-US" sz="2800" dirty="0"/>
          </a:p>
          <a:p>
            <a:pPr algn="l"/>
            <a:r>
              <a:rPr lang="en-US" sz="2800" dirty="0" smtClean="0"/>
              <a:t>When sprouting begins, the process “unlocks” many of the grain’s nutrients, making them more available to our bodies.</a:t>
            </a:r>
            <a:endParaRPr lang="en-US" sz="2800" dirty="0"/>
          </a:p>
        </p:txBody>
      </p:sp>
      <p:pic>
        <p:nvPicPr>
          <p:cNvPr id="2" name="Picture 1" descr="KernelChai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2286000"/>
            <a:ext cx="4191000" cy="5205662"/>
          </a:xfrm>
          <a:prstGeom prst="rect">
            <a:avLst/>
          </a:prstGeom>
        </p:spPr>
      </p:pic>
    </p:spTree>
    <p:extLst>
      <p:ext uri="{BB962C8B-B14F-4D97-AF65-F5344CB8AC3E}">
        <p14:creationId xmlns:p14="http://schemas.microsoft.com/office/powerpoint/2010/main" val="1999821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rnelNoBoxSpr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2133600"/>
            <a:ext cx="5221224" cy="6883313"/>
          </a:xfrm>
          <a:prstGeom prst="rect">
            <a:avLst/>
          </a:prstGeom>
        </p:spPr>
      </p:pic>
      <p:sp>
        <p:nvSpPr>
          <p:cNvPr id="14337" name="Rectangle 1"/>
          <p:cNvSpPr>
            <a:spLocks noChangeArrowheads="1"/>
          </p:cNvSpPr>
          <p:nvPr>
            <p:ph type="title"/>
          </p:nvPr>
        </p:nvSpPr>
        <p:spPr bwMode="auto">
          <a:xfrm>
            <a:off x="1270000" y="4572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What is a Sprouted Grain?</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 name="TextBox 7"/>
          <p:cNvSpPr txBox="1"/>
          <p:nvPr/>
        </p:nvSpPr>
        <p:spPr>
          <a:xfrm>
            <a:off x="7340600" y="2209800"/>
            <a:ext cx="4343400" cy="6555642"/>
          </a:xfrm>
          <a:prstGeom prst="rect">
            <a:avLst/>
          </a:prstGeom>
          <a:noFill/>
        </p:spPr>
        <p:txBody>
          <a:bodyPr wrap="square" rtlCol="0">
            <a:spAutoFit/>
          </a:bodyPr>
          <a:lstStyle/>
          <a:p>
            <a:pPr algn="l"/>
            <a:r>
              <a:rPr lang="en-US" sz="2800" dirty="0" smtClean="0"/>
              <a:t>When a grain kernel – the seed of a wheat plant or other grain – is given just the right temperature and moisture conditions, it begins to sprout.</a:t>
            </a:r>
          </a:p>
          <a:p>
            <a:pPr algn="l"/>
            <a:endParaRPr lang="en-US" sz="2800" dirty="0"/>
          </a:p>
          <a:p>
            <a:pPr algn="l"/>
            <a:r>
              <a:rPr lang="en-US" sz="2800" dirty="0" smtClean="0"/>
              <a:t>A sprouted grain has begun to grow into a new plant – but just barely. The new sprout will be shorter than the length of the original grain.</a:t>
            </a:r>
          </a:p>
          <a:p>
            <a:pPr algn="l"/>
            <a:endParaRPr lang="en-US" sz="2800" dirty="0"/>
          </a:p>
          <a:p>
            <a:pPr algn="l"/>
            <a:endParaRPr lang="en-US" sz="2800" dirty="0"/>
          </a:p>
        </p:txBody>
      </p:sp>
    </p:spTree>
    <p:extLst>
      <p:ext uri="{BB962C8B-B14F-4D97-AF65-F5344CB8AC3E}">
        <p14:creationId xmlns:p14="http://schemas.microsoft.com/office/powerpoint/2010/main" val="3980161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635000" y="457200"/>
            <a:ext cx="118872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Unlocking a Grain’s Nutrients</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 name="TextBox 7"/>
          <p:cNvSpPr txBox="1"/>
          <p:nvPr/>
        </p:nvSpPr>
        <p:spPr>
          <a:xfrm>
            <a:off x="6502400" y="2209800"/>
            <a:ext cx="5181600" cy="6986528"/>
          </a:xfrm>
          <a:prstGeom prst="rect">
            <a:avLst/>
          </a:prstGeom>
          <a:noFill/>
        </p:spPr>
        <p:txBody>
          <a:bodyPr wrap="square" rtlCol="0">
            <a:spAutoFit/>
          </a:bodyPr>
          <a:lstStyle/>
          <a:p>
            <a:pPr algn="l"/>
            <a:r>
              <a:rPr lang="en-US" sz="2800" dirty="0" smtClean="0"/>
              <a:t>Sprouting grains causes many changes including:</a:t>
            </a:r>
          </a:p>
          <a:p>
            <a:pPr algn="l"/>
            <a:endParaRPr lang="en-US" sz="2800" dirty="0" smtClean="0"/>
          </a:p>
          <a:p>
            <a:pPr marL="401638" indent="-401638" algn="l"/>
            <a:r>
              <a:rPr lang="en-US" sz="2800" dirty="0" smtClean="0"/>
              <a:t>• 	Complex molecules become simpler and easier to digest</a:t>
            </a:r>
          </a:p>
          <a:p>
            <a:pPr marL="401638" indent="-401638" algn="l"/>
            <a:r>
              <a:rPr lang="en-US" sz="2800" dirty="0" smtClean="0"/>
              <a:t>• 	Vitamin C increases</a:t>
            </a:r>
          </a:p>
          <a:p>
            <a:pPr marL="401638" indent="-401638" algn="l"/>
            <a:r>
              <a:rPr lang="en-US" sz="2800" dirty="0" smtClean="0"/>
              <a:t>• 	</a:t>
            </a:r>
            <a:r>
              <a:rPr lang="en-US" sz="2800" dirty="0" err="1" smtClean="0"/>
              <a:t>Folate</a:t>
            </a:r>
            <a:r>
              <a:rPr lang="en-US" sz="2800" dirty="0" smtClean="0"/>
              <a:t> increases</a:t>
            </a:r>
          </a:p>
          <a:p>
            <a:pPr marL="401638" indent="-401638" algn="l"/>
            <a:r>
              <a:rPr lang="en-US" sz="2800" dirty="0" smtClean="0"/>
              <a:t>•	Antioxidants increase</a:t>
            </a:r>
          </a:p>
          <a:p>
            <a:pPr marL="401638" indent="-401638" algn="l"/>
            <a:r>
              <a:rPr lang="en-US" sz="2800" dirty="0" smtClean="0"/>
              <a:t>•	Insoluble fiber decreases</a:t>
            </a:r>
          </a:p>
          <a:p>
            <a:pPr marL="401638" indent="-401638" algn="l"/>
            <a:r>
              <a:rPr lang="en-US" sz="2800" dirty="0" smtClean="0"/>
              <a:t>• 	Soluble fiber increases</a:t>
            </a:r>
          </a:p>
          <a:p>
            <a:pPr marL="401638" indent="-401638" algn="l"/>
            <a:r>
              <a:rPr lang="en-US" sz="2800" dirty="0" smtClean="0"/>
              <a:t>• 	Gluten decreases</a:t>
            </a:r>
          </a:p>
          <a:p>
            <a:pPr marL="401638" indent="-401638" algn="l"/>
            <a:endParaRPr lang="en-US" sz="2800" dirty="0"/>
          </a:p>
          <a:p>
            <a:pPr marL="401638" indent="-401638" algn="l"/>
            <a:r>
              <a:rPr lang="en-US" sz="2800" dirty="0" smtClean="0"/>
              <a:t>… and more!</a:t>
            </a:r>
          </a:p>
          <a:p>
            <a:pPr algn="l"/>
            <a:endParaRPr lang="en-US" sz="2800" dirty="0" smtClean="0"/>
          </a:p>
          <a:p>
            <a:pPr algn="l"/>
            <a:endParaRPr lang="en-US" sz="2800" dirty="0"/>
          </a:p>
          <a:p>
            <a:pPr algn="l"/>
            <a:endParaRPr lang="en-US" sz="2800" dirty="0"/>
          </a:p>
        </p:txBody>
      </p:sp>
      <p:sp>
        <p:nvSpPr>
          <p:cNvPr id="2" name="Oval 1"/>
          <p:cNvSpPr/>
          <p:nvPr/>
        </p:nvSpPr>
        <p:spPr bwMode="auto">
          <a:xfrm rot="1560000">
            <a:off x="2846894" y="3110213"/>
            <a:ext cx="2618846" cy="4090671"/>
          </a:xfrm>
          <a:prstGeom prst="ellipse">
            <a:avLst/>
          </a:prstGeom>
          <a:noFill/>
          <a:ln w="57150" cap="flat" cmpd="sng" algn="ctr">
            <a:solidFill>
              <a:schemeClr val="bg2">
                <a:lumMod val="2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w="76200" cmpd="sng">
                <a:solidFill>
                  <a:schemeClr val="tx1"/>
                </a:solidFill>
                <a:prstDash val="dash"/>
              </a:ln>
              <a:solidFill>
                <a:srgbClr val="000000"/>
              </a:solidFill>
              <a:effectLst/>
              <a:latin typeface="Arial" charset="0"/>
              <a:ea typeface="ヒラギノ明朝 ProN W3" charset="0"/>
              <a:cs typeface="ヒラギノ明朝 ProN W3" charset="0"/>
            </a:endParaRPr>
          </a:p>
        </p:txBody>
      </p:sp>
      <p:pic>
        <p:nvPicPr>
          <p:cNvPr id="3" name="Picture 2" descr="LockK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2743200"/>
            <a:ext cx="4606277" cy="3606800"/>
          </a:xfrm>
          <a:prstGeom prst="rect">
            <a:avLst/>
          </a:prstGeom>
        </p:spPr>
      </p:pic>
    </p:spTree>
    <p:extLst>
      <p:ext uri="{BB962C8B-B14F-4D97-AF65-F5344CB8AC3E}">
        <p14:creationId xmlns:p14="http://schemas.microsoft.com/office/powerpoint/2010/main" val="529654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4572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Time to Stop Sprouting!</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 name="TextBox 7"/>
          <p:cNvSpPr txBox="1"/>
          <p:nvPr/>
        </p:nvSpPr>
        <p:spPr>
          <a:xfrm>
            <a:off x="6273800" y="2209800"/>
            <a:ext cx="5867400" cy="6986528"/>
          </a:xfrm>
          <a:prstGeom prst="rect">
            <a:avLst/>
          </a:prstGeom>
          <a:noFill/>
        </p:spPr>
        <p:txBody>
          <a:bodyPr wrap="square" rtlCol="0">
            <a:spAutoFit/>
          </a:bodyPr>
          <a:lstStyle/>
          <a:p>
            <a:pPr algn="l"/>
            <a:r>
              <a:rPr lang="en-US" sz="2800" dirty="0" smtClean="0"/>
              <a:t>Sprouting must be carefully controlled.</a:t>
            </a:r>
          </a:p>
          <a:p>
            <a:pPr algn="l"/>
            <a:endParaRPr lang="en-US" sz="2800" dirty="0"/>
          </a:p>
          <a:p>
            <a:pPr algn="l"/>
            <a:r>
              <a:rPr lang="en-US" sz="2800" dirty="0" smtClean="0"/>
              <a:t>If conditions are too wet for too long, the sprouted grain can begin to break down and rot.</a:t>
            </a:r>
          </a:p>
          <a:p>
            <a:pPr algn="l"/>
            <a:endParaRPr lang="en-US" sz="2800" dirty="0"/>
          </a:p>
          <a:p>
            <a:pPr algn="l"/>
            <a:r>
              <a:rPr lang="en-US" sz="2800" dirty="0" smtClean="0"/>
              <a:t>Even if conditions are just right and the sprout keeps growing, sprouting should be stopped when just a little “tail” appears on the grain. Otherwise, it will eventually become a cereal grass stalk– something humans can’t easily digest.</a:t>
            </a:r>
          </a:p>
          <a:p>
            <a:pPr algn="l"/>
            <a:endParaRPr lang="en-US" sz="2800" dirty="0"/>
          </a:p>
          <a:p>
            <a:pPr algn="l"/>
            <a:endParaRPr lang="en-US" sz="2800" dirty="0"/>
          </a:p>
        </p:txBody>
      </p:sp>
      <p:pic>
        <p:nvPicPr>
          <p:cNvPr id="3" name="Picture 2" descr="KernelSproutNoLab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00" y="2362200"/>
            <a:ext cx="3897602" cy="6629400"/>
          </a:xfrm>
          <a:prstGeom prst="rect">
            <a:avLst/>
          </a:prstGeom>
        </p:spPr>
      </p:pic>
      <p:pic>
        <p:nvPicPr>
          <p:cNvPr id="2" name="Picture 1" descr="S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2590800"/>
            <a:ext cx="4577893" cy="3429000"/>
          </a:xfrm>
          <a:prstGeom prst="rect">
            <a:avLst/>
          </a:prstGeom>
        </p:spPr>
      </p:pic>
    </p:spTree>
    <p:extLst>
      <p:ext uri="{BB962C8B-B14F-4D97-AF65-F5344CB8AC3E}">
        <p14:creationId xmlns:p14="http://schemas.microsoft.com/office/powerpoint/2010/main" val="864546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457200"/>
            <a:ext cx="10464800" cy="177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0" bIns="45720" numCol="1" anchor="ctr" anchorCtr="0" compatLnSpc="1">
            <a:prstTxWarp prst="textNoShape">
              <a:avLst/>
            </a:prstTxWarp>
          </a:bodyPr>
          <a:lstStyle/>
          <a:p>
            <a:pPr>
              <a:lnSpc>
                <a:spcPct val="100000"/>
              </a:lnSpc>
            </a:pPr>
            <a:r>
              <a:rPr lang="en-US" sz="6400" b="1" dirty="0" smtClean="0">
                <a:solidFill>
                  <a:srgbClr val="000000"/>
                </a:solidFill>
                <a:latin typeface="Arial" charset="0"/>
                <a:cs typeface="Arial" charset="0"/>
                <a:sym typeface="Arial" charset="0"/>
              </a:rPr>
              <a:t>Wet Mash or Dry Flour?</a:t>
            </a:r>
            <a:endParaRPr lang="en-US" sz="6400" b="1" dirty="0">
              <a:solidFill>
                <a:srgbClr val="000000"/>
              </a:solidFill>
              <a:latin typeface="Arial" charset="0"/>
              <a:ea typeface="ヒラギノ角ゴ ProN W6" charset="0"/>
              <a:cs typeface="ヒラギノ角ゴ ProN W6" charset="0"/>
              <a:sym typeface="Arial" charset="0"/>
            </a:endParaRPr>
          </a:p>
        </p:txBody>
      </p:sp>
      <p:grpSp>
        <p:nvGrpSpPr>
          <p:cNvPr id="14339" name="Group 3"/>
          <p:cNvGrpSpPr>
            <a:grpSpLocks/>
          </p:cNvGrpSpPr>
          <p:nvPr/>
        </p:nvGrpSpPr>
        <p:grpSpPr bwMode="auto">
          <a:xfrm>
            <a:off x="3632200" y="8878888"/>
            <a:ext cx="6064250" cy="685800"/>
            <a:chOff x="37" y="0"/>
            <a:chExt cx="3819" cy="432"/>
          </a:xfrm>
        </p:grpSpPr>
        <p:sp>
          <p:nvSpPr>
            <p:cNvPr id="14340" name="Rectangle 4"/>
            <p:cNvSpPr>
              <a:spLocks/>
            </p:cNvSpPr>
            <p:nvPr/>
          </p:nvSpPr>
          <p:spPr bwMode="auto">
            <a:xfrm>
              <a:off x="37" y="171"/>
              <a:ext cx="3819" cy="230"/>
            </a:xfrm>
            <a:prstGeom prst="rect">
              <a:avLst/>
            </a:prstGeom>
            <a:noFill/>
            <a:ln>
              <a:noFill/>
            </a:ln>
            <a:effectLst>
              <a:outerShdw blurRad="12700"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Arial" charset="0"/>
                </a:rPr>
                <a:t>Oldways and the          Whole Grains Council</a:t>
              </a:r>
              <a:endParaRPr lang="en-US">
                <a:solidFill>
                  <a:schemeClr val="tx1"/>
                </a:solidFill>
                <a:ea typeface="ＭＳ Ｐゴシック" charset="0"/>
                <a:cs typeface="Arial" charset="0"/>
                <a:sym typeface="Arial" charset="0"/>
              </a:endParaRPr>
            </a:p>
          </p:txBody>
        </p:sp>
        <p:pic>
          <p:nvPicPr>
            <p:cNvPr id="1434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 y="0"/>
              <a:ext cx="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 name="TextBox 8"/>
          <p:cNvSpPr txBox="1"/>
          <p:nvPr/>
        </p:nvSpPr>
        <p:spPr>
          <a:xfrm>
            <a:off x="1168400" y="2286001"/>
            <a:ext cx="10896600" cy="954107"/>
          </a:xfrm>
          <a:prstGeom prst="rect">
            <a:avLst/>
          </a:prstGeom>
          <a:noFill/>
        </p:spPr>
        <p:txBody>
          <a:bodyPr wrap="square" rtlCol="0">
            <a:spAutoFit/>
          </a:bodyPr>
          <a:lstStyle/>
          <a:p>
            <a:pPr algn="l"/>
            <a:r>
              <a:rPr lang="en-US" sz="2800" dirty="0" smtClean="0"/>
              <a:t>Companies making sprouted grain products currently use two different approaches – dry and wet – once the grains are sprouted.</a:t>
            </a:r>
            <a:endParaRPr lang="en-US" sz="2800" dirty="0"/>
          </a:p>
        </p:txBody>
      </p:sp>
      <p:sp>
        <p:nvSpPr>
          <p:cNvPr id="10" name="TextBox 9"/>
          <p:cNvSpPr txBox="1"/>
          <p:nvPr/>
        </p:nvSpPr>
        <p:spPr>
          <a:xfrm>
            <a:off x="1168400" y="5943600"/>
            <a:ext cx="5029200" cy="2677656"/>
          </a:xfrm>
          <a:prstGeom prst="rect">
            <a:avLst/>
          </a:prstGeom>
          <a:noFill/>
        </p:spPr>
        <p:txBody>
          <a:bodyPr wrap="square" rtlCol="0">
            <a:spAutoFit/>
          </a:bodyPr>
          <a:lstStyle/>
          <a:p>
            <a:pPr algn="just"/>
            <a:r>
              <a:rPr lang="en-US" sz="2800" dirty="0" smtClean="0">
                <a:latin typeface="Arial Black"/>
                <a:cs typeface="Arial Black"/>
              </a:rPr>
              <a:t>Wet Mash</a:t>
            </a:r>
            <a:r>
              <a:rPr lang="en-US" sz="2800" dirty="0" smtClean="0"/>
              <a:t>. Wet sprouted grains are mashed into a thick pur</a:t>
            </a:r>
            <a:r>
              <a:rPr lang="en-US" sz="2800" dirty="0" smtClean="0"/>
              <a:t>ée which is used to make breads, tortillas, muffins and other products often described as “flourless.”</a:t>
            </a:r>
            <a:endParaRPr lang="en-US" sz="2800" dirty="0"/>
          </a:p>
        </p:txBody>
      </p:sp>
      <p:pic>
        <p:nvPicPr>
          <p:cNvPr id="4" name="Picture 3" descr="Umbrel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3124200"/>
            <a:ext cx="2857500" cy="2857500"/>
          </a:xfrm>
          <a:prstGeom prst="rect">
            <a:avLst/>
          </a:prstGeom>
        </p:spPr>
      </p:pic>
      <p:pic>
        <p:nvPicPr>
          <p:cNvPr id="5" name="Picture 4" descr="sunsh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600" y="3200400"/>
            <a:ext cx="2590800" cy="2590800"/>
          </a:xfrm>
          <a:prstGeom prst="rect">
            <a:avLst/>
          </a:prstGeom>
        </p:spPr>
      </p:pic>
      <p:sp>
        <p:nvSpPr>
          <p:cNvPr id="13" name="TextBox 12"/>
          <p:cNvSpPr txBox="1"/>
          <p:nvPr/>
        </p:nvSpPr>
        <p:spPr>
          <a:xfrm>
            <a:off x="7035800" y="5943600"/>
            <a:ext cx="5029200" cy="2667000"/>
          </a:xfrm>
          <a:prstGeom prst="rect">
            <a:avLst/>
          </a:prstGeom>
          <a:noFill/>
        </p:spPr>
        <p:txBody>
          <a:bodyPr wrap="square" rtlCol="0">
            <a:spAutoFit/>
          </a:bodyPr>
          <a:lstStyle/>
          <a:p>
            <a:pPr algn="just"/>
            <a:r>
              <a:rPr lang="en-US" sz="2800" dirty="0" smtClean="0">
                <a:latin typeface="Arial Black"/>
                <a:cs typeface="Arial Black"/>
              </a:rPr>
              <a:t>Dry Flour</a:t>
            </a:r>
            <a:r>
              <a:rPr lang="en-US" sz="2800" dirty="0" smtClean="0"/>
              <a:t>. Grain is sprouted then dried, locking it in its ideal stage. The dry sprouted grains can then be cooked like rice, or ground into sprouted grain flour and used for baking.</a:t>
            </a:r>
            <a:endParaRPr lang="en-US" sz="2800" dirty="0"/>
          </a:p>
        </p:txBody>
      </p:sp>
    </p:spTree>
    <p:extLst>
      <p:ext uri="{BB962C8B-B14F-4D97-AF65-F5344CB8AC3E}">
        <p14:creationId xmlns:p14="http://schemas.microsoft.com/office/powerpoint/2010/main" val="2483585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3F3F3F"/>
      </a:dk1>
      <a:lt1>
        <a:srgbClr val="FFFFFF"/>
      </a:lt1>
      <a:dk2>
        <a:srgbClr val="000000"/>
      </a:dk2>
      <a:lt2>
        <a:srgbClr val="E5D6B7"/>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Subtitle">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ヒラギノ明朝 ProN W3" charset="0"/>
            <a:cs typeface="ヒラギノ明朝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ヒラギノ明朝 ProN W3" charset="0"/>
            <a:cs typeface="ヒラギノ明朝 ProN W3"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3F3F3F"/>
      </a:dk1>
      <a:lt1>
        <a:srgbClr val="FFFFFF"/>
      </a:lt1>
      <a:dk2>
        <a:srgbClr val="000000"/>
      </a:dk2>
      <a:lt2>
        <a:srgbClr val="E5D6B7"/>
      </a:lt2>
      <a:accent1>
        <a:srgbClr val="FFFFFF"/>
      </a:accent1>
      <a:accent2>
        <a:srgbClr val="333399"/>
      </a:accent2>
      <a:accent3>
        <a:srgbClr val="FFFFFF"/>
      </a:accent3>
      <a:accent4>
        <a:srgbClr val="343434"/>
      </a:accent4>
      <a:accent5>
        <a:srgbClr val="FFFFFF"/>
      </a:accent5>
      <a:accent6>
        <a:srgbClr val="2D2D8A"/>
      </a:accent6>
      <a:hlink>
        <a:srgbClr val="009999"/>
      </a:hlink>
      <a:folHlink>
        <a:srgbClr val="99CC00"/>
      </a:folHlink>
    </a:clrScheme>
    <a:fontScheme name="Blank">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ヒラギノ明朝 ProN W3" charset="0"/>
            <a:cs typeface="ヒラギノ明朝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ヒラギノ明朝 ProN W3" charset="0"/>
            <a:cs typeface="ヒラギノ明朝 ProN W3"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1369</TotalTime>
  <Pages>0</Pages>
  <Words>501</Words>
  <Characters>0</Characters>
  <Application>Microsoft Macintosh PowerPoint</Application>
  <PresentationFormat>Custom</PresentationFormat>
  <Lines>0</Lines>
  <Paragraphs>83</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Didot</vt:lpstr>
      <vt:lpstr>ヒラギノ明朝 ProN W3</vt:lpstr>
      <vt:lpstr>Arial</vt:lpstr>
      <vt:lpstr>ヒラギノ角ゴ ProN W6</vt:lpstr>
      <vt:lpstr>ヒラギノ角ゴ ProN W3</vt:lpstr>
      <vt:lpstr>Arial Black</vt:lpstr>
      <vt:lpstr>Marker Felt</vt:lpstr>
      <vt:lpstr>Helvetica</vt:lpstr>
      <vt:lpstr>Lucida Grande</vt:lpstr>
      <vt:lpstr>Title &amp; Subtitle</vt:lpstr>
      <vt:lpstr>Blank</vt:lpstr>
      <vt:lpstr>Sprouted Grains Good Taste, Good Health</vt:lpstr>
      <vt:lpstr>The Whole Grains Council</vt:lpstr>
      <vt:lpstr>Mission of the WGC</vt:lpstr>
      <vt:lpstr>What is a Whole Grain?</vt:lpstr>
      <vt:lpstr>What is a Seed?</vt:lpstr>
      <vt:lpstr>What is a Sprouted Grain?</vt:lpstr>
      <vt:lpstr>Unlocking a Grain’s Nutrients</vt:lpstr>
      <vt:lpstr>Time to Stop Sprouting!</vt:lpstr>
      <vt:lpstr>Wet Mash or Dry Flour?</vt:lpstr>
      <vt:lpstr>Sprouting Increases Nutrients</vt:lpstr>
      <vt:lpstr>Sprouted Grains &amp; Good Health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Grains Council  Added Value for Manufacturers</dc:title>
  <dc:subject/>
  <dc:creator/>
  <cp:keywords/>
  <dc:description/>
  <cp:lastModifiedBy>Cynthia Harriman</cp:lastModifiedBy>
  <cp:revision>32</cp:revision>
  <dcterms:modified xsi:type="dcterms:W3CDTF">2014-04-03T19:53:11Z</dcterms:modified>
</cp:coreProperties>
</file>