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64" r:id="rId1"/>
  </p:sldMasterIdLst>
  <p:notesMasterIdLst>
    <p:notesMasterId r:id="rId17"/>
  </p:notesMasterIdLst>
  <p:sldIdLst>
    <p:sldId id="256" r:id="rId2"/>
    <p:sldId id="298" r:id="rId3"/>
    <p:sldId id="288" r:id="rId4"/>
    <p:sldId id="299" r:id="rId5"/>
    <p:sldId id="289" r:id="rId6"/>
    <p:sldId id="290" r:id="rId7"/>
    <p:sldId id="291" r:id="rId8"/>
    <p:sldId id="292" r:id="rId9"/>
    <p:sldId id="293" r:id="rId10"/>
    <p:sldId id="294" r:id="rId11"/>
    <p:sldId id="300" r:id="rId12"/>
    <p:sldId id="295" r:id="rId13"/>
    <p:sldId id="296" r:id="rId14"/>
    <p:sldId id="297" r:id="rId15"/>
    <p:sldId id="28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8" userDrawn="1">
          <p15:clr>
            <a:srgbClr val="A4A3A4"/>
          </p15:clr>
        </p15:guide>
        <p15:guide id="2" pos="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C08"/>
    <a:srgbClr val="FFF6A6"/>
    <a:srgbClr val="391655"/>
    <a:srgbClr val="40195E"/>
    <a:srgbClr val="F8FFDB"/>
    <a:srgbClr val="FFFBD1"/>
    <a:srgbClr val="FFFEFD"/>
    <a:srgbClr val="4E1F71"/>
    <a:srgbClr val="DAA22F"/>
    <a:srgbClr val="963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719"/>
    <p:restoredTop sz="85219"/>
  </p:normalViewPr>
  <p:slideViewPr>
    <p:cSldViewPr snapToGrid="0" snapToObjects="1">
      <p:cViewPr>
        <p:scale>
          <a:sx n="87" d="100"/>
          <a:sy n="87" d="100"/>
        </p:scale>
        <p:origin x="1608" y="400"/>
      </p:cViewPr>
      <p:guideLst>
        <p:guide orient="horz" pos="3768"/>
        <p:guide pos="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30B9E-5A5D-074D-BD49-45C0A6CB2AB6}" type="datetimeFigureOut">
              <a:rPr lang="en-US" smtClean="0"/>
              <a:t>10/29/17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0C41C-731B-594A-870F-8330818F7E92}" type="slidenum">
              <a:rPr lang="en-US" smtClean="0"/>
              <a:t>‹#›</a:t>
            </a:fld>
            <a:endParaRPr lang="en-US"/>
          </a:p>
        </p:txBody>
      </p:sp>
    </p:spTree>
    <p:extLst>
      <p:ext uri="{BB962C8B-B14F-4D97-AF65-F5344CB8AC3E}">
        <p14:creationId xmlns:p14="http://schemas.microsoft.com/office/powerpoint/2010/main" val="30587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Whole Grain Stamp is a well-known packaging symbol found on more than 11,000 whole grain products in 56 countries, as of September 2017. This is the story of how and why </a:t>
            </a:r>
            <a:r>
              <a:rPr lang="en-US" baseline="0" dirty="0" err="1" smtClean="0"/>
              <a:t>Oldways</a:t>
            </a:r>
            <a:r>
              <a:rPr lang="en-US" baseline="0" dirty="0" smtClean="0"/>
              <a:t> developed the Whole Grain Stamp to help shoppers find whole grain products.</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a:t>
            </a:fld>
            <a:endParaRPr lang="en-US"/>
          </a:p>
        </p:txBody>
      </p:sp>
    </p:spTree>
    <p:extLst>
      <p:ext uri="{BB962C8B-B14F-4D97-AF65-F5344CB8AC3E}">
        <p14:creationId xmlns:p14="http://schemas.microsoft.com/office/powerpoint/2010/main" val="163610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that brief setback,</a:t>
            </a:r>
            <a:r>
              <a:rPr lang="en-US" baseline="0" dirty="0" smtClean="0"/>
              <a:t> use of the Whole Grain Stamp snowballed in the US and beyond. CLICK As the Stamp spread to more and more countries, we introduced new versions for Canada and South America, and then Stamps in Chinese and Arabic. The Whole Grain Stamp is now used on more than 11,000 products in 56 countries.</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10</a:t>
            </a:fld>
            <a:endParaRPr lang="en-US"/>
          </a:p>
        </p:txBody>
      </p:sp>
    </p:spTree>
    <p:extLst>
      <p:ext uri="{BB962C8B-B14F-4D97-AF65-F5344CB8AC3E}">
        <p14:creationId xmlns:p14="http://schemas.microsoft.com/office/powerpoint/2010/main" val="117023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you can’t just slap a symbol on packaging and go home. We spend a lot of our time working up creative education programs, just a few of which you see here. We work nationwide with universities, supermarkets, fast food outlets, daycare centers and more. We even rented one of Boston’s well-known Duck Boats one year, and drove all over Boston giving away whole grain samples to surprised pedestrians.</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11</a:t>
            </a:fld>
            <a:endParaRPr lang="en-US"/>
          </a:p>
        </p:txBody>
      </p:sp>
    </p:spTree>
    <p:extLst>
      <p:ext uri="{BB962C8B-B14F-4D97-AF65-F5344CB8AC3E}">
        <p14:creationId xmlns:p14="http://schemas.microsoft.com/office/powerpoint/2010/main" val="153195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gratifying to see the impact of our work. Official USDA data show that whole grain consumption rose 50% from 2005, when the Stamp was introduced, to 2014, although it still falls short of recommendations. </a:t>
            </a:r>
          </a:p>
          <a:p>
            <a:endParaRPr lang="en-US" baseline="0" dirty="0" smtClean="0"/>
          </a:p>
          <a:p>
            <a:r>
              <a:rPr lang="en-US" baseline="0" dirty="0" smtClean="0"/>
              <a:t>CLICK </a:t>
            </a:r>
            <a:r>
              <a:rPr lang="en-US" dirty="0" smtClean="0"/>
              <a:t>And a census-representative survey of 1500 adults that we carried out in 2015 showed that the Stamp is widely trusted and used as</a:t>
            </a:r>
            <a:r>
              <a:rPr lang="en-US" baseline="0" dirty="0" smtClean="0"/>
              <a:t> a key factor in making purchasing decisions.</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12</a:t>
            </a:fld>
            <a:endParaRPr lang="en-US"/>
          </a:p>
        </p:txBody>
      </p:sp>
    </p:spTree>
    <p:extLst>
      <p:ext uri="{BB962C8B-B14F-4D97-AF65-F5344CB8AC3E}">
        <p14:creationId xmlns:p14="http://schemas.microsoft.com/office/powerpoint/2010/main" val="15498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next? We’re always thinking about how we can continue to encourage both</a:t>
            </a:r>
            <a:r>
              <a:rPr lang="en-US" baseline="0" dirty="0" smtClean="0"/>
              <a:t> manufacturers and consumers to keep climbing up the ladder of whole grain consumption. </a:t>
            </a:r>
            <a:r>
              <a:rPr lang="en-US" dirty="0" smtClean="0"/>
              <a:t>Early</a:t>
            </a:r>
            <a:r>
              <a:rPr lang="en-US" baseline="0" dirty="0" smtClean="0"/>
              <a:t> this year, we added a third option to the Whole Grain Stamp family: the 50%+ Stamp, to clearly identify products with more whole grain than refined grain. </a:t>
            </a:r>
          </a:p>
          <a:p>
            <a:endParaRPr lang="en-US" baseline="0" smtClean="0"/>
          </a:p>
          <a:p>
            <a:r>
              <a:rPr lang="en-US" baseline="0" smtClean="0"/>
              <a:t>Our </a:t>
            </a:r>
            <a:r>
              <a:rPr lang="en-US" baseline="0" dirty="0" smtClean="0"/>
              <a:t>goal is to make the Basic Stamp obsolete, as products made primarily with whole grain become more and more widely available and accepted. (Today ¾ of products qualify for the 50%+ or 100% Stamp).</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13</a:t>
            </a:fld>
            <a:endParaRPr lang="en-US"/>
          </a:p>
        </p:txBody>
      </p:sp>
    </p:spTree>
    <p:extLst>
      <p:ext uri="{BB962C8B-B14F-4D97-AF65-F5344CB8AC3E}">
        <p14:creationId xmlns:p14="http://schemas.microsoft.com/office/powerpoint/2010/main" val="1352605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recap, here are the steps we took, to make the Whole Grain Stamp into a powerful tool that’s improving public health.</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14</a:t>
            </a:fld>
            <a:endParaRPr lang="en-US"/>
          </a:p>
        </p:txBody>
      </p:sp>
    </p:spTree>
    <p:extLst>
      <p:ext uri="{BB962C8B-B14F-4D97-AF65-F5344CB8AC3E}">
        <p14:creationId xmlns:p14="http://schemas.microsoft.com/office/powerpoint/2010/main" val="21653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any</a:t>
            </a:r>
            <a:r>
              <a:rPr lang="en-US" baseline="0" dirty="0" smtClean="0"/>
              <a:t> questions about whole grains, the Whole Grain Stamp, or traditional ways of eating, please contact me!</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15</a:t>
            </a:fld>
            <a:endParaRPr lang="en-US"/>
          </a:p>
        </p:txBody>
      </p:sp>
    </p:spTree>
    <p:extLst>
      <p:ext uri="{BB962C8B-B14F-4D97-AF65-F5344CB8AC3E}">
        <p14:creationId xmlns:p14="http://schemas.microsoft.com/office/powerpoint/2010/main" val="200630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name is Cynthia Harriman. In 2003 I started working with </a:t>
            </a:r>
            <a:r>
              <a:rPr lang="en-US" baseline="0" dirty="0" err="1" smtClean="0"/>
              <a:t>Oldways</a:t>
            </a:r>
            <a:r>
              <a:rPr lang="en-US" baseline="0" dirty="0" smtClean="0"/>
              <a:t>, a nutrition communication nonprofit promoting better health through traditional ways of eating. </a:t>
            </a:r>
          </a:p>
          <a:p>
            <a:endParaRPr lang="en-US" baseline="0" dirty="0" smtClean="0"/>
          </a:p>
          <a:p>
            <a:r>
              <a:rPr lang="en-US" baseline="0" dirty="0" err="1" smtClean="0"/>
              <a:t>Oldways</a:t>
            </a:r>
            <a:r>
              <a:rPr lang="en-US" baseline="0" dirty="0" smtClean="0"/>
              <a:t> was already well known for creating the Mediterranean Diet Pyramid, and for talking about healthy fats – like olive oil, avocado, nuts, fish – at a time when most people believed the healthiest diet was a totally fat-free diet. Now we had decided our next big project would focus on whole grains, including a packaging symbol to help shoppers identify whole grains. We started the </a:t>
            </a:r>
            <a:r>
              <a:rPr lang="en-US" baseline="0" dirty="0" err="1" smtClean="0"/>
              <a:t>Oldways</a:t>
            </a:r>
            <a:r>
              <a:rPr lang="en-US" baseline="0" dirty="0" smtClean="0"/>
              <a:t> Whole Grains Council, with three parts to its mission:</a:t>
            </a:r>
          </a:p>
        </p:txBody>
      </p:sp>
      <p:sp>
        <p:nvSpPr>
          <p:cNvPr id="4" name="Slide Number Placeholder 3"/>
          <p:cNvSpPr>
            <a:spLocks noGrp="1"/>
          </p:cNvSpPr>
          <p:nvPr>
            <p:ph type="sldNum" sz="quarter" idx="10"/>
          </p:nvPr>
        </p:nvSpPr>
        <p:spPr/>
        <p:txBody>
          <a:bodyPr/>
          <a:lstStyle/>
          <a:p>
            <a:fld id="{8B10C41C-731B-594A-870F-8330818F7E92}" type="slidenum">
              <a:rPr lang="en-US" smtClean="0"/>
              <a:t>2</a:t>
            </a:fld>
            <a:endParaRPr lang="en-US"/>
          </a:p>
        </p:txBody>
      </p:sp>
    </p:spTree>
    <p:extLst>
      <p:ext uri="{BB962C8B-B14F-4D97-AF65-F5344CB8AC3E}">
        <p14:creationId xmlns:p14="http://schemas.microsoft.com/office/powerpoint/2010/main" val="41699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had identified a clear problem: no one is eating enough whole grains. Low carb diets were gaining popularity, and </a:t>
            </a:r>
            <a:r>
              <a:rPr lang="en-US" baseline="0" dirty="0" err="1" smtClean="0"/>
              <a:t>Oldways</a:t>
            </a:r>
            <a:r>
              <a:rPr lang="en-US" baseline="0" dirty="0" smtClean="0"/>
              <a:t> wanted to play a role in helping people differentiate between healthy and unhealthy carbs, just as we had done with healthy and unhealthy fats during the 1990s.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you can see by this data from 2007-2010, only a tiny percentage of people have been making at least half their grains whole, as recommended by the Dietary Guidelines for Americans since 2005.</a:t>
            </a:r>
          </a:p>
        </p:txBody>
      </p:sp>
      <p:sp>
        <p:nvSpPr>
          <p:cNvPr id="4" name="Slide Number Placeholder 3"/>
          <p:cNvSpPr>
            <a:spLocks noGrp="1"/>
          </p:cNvSpPr>
          <p:nvPr>
            <p:ph type="sldNum" sz="quarter" idx="10"/>
          </p:nvPr>
        </p:nvSpPr>
        <p:spPr/>
        <p:txBody>
          <a:bodyPr/>
          <a:lstStyle/>
          <a:p>
            <a:fld id="{8B10C41C-731B-594A-870F-8330818F7E92}" type="slidenum">
              <a:rPr lang="en-US" smtClean="0"/>
              <a:t>3</a:t>
            </a:fld>
            <a:endParaRPr lang="en-US"/>
          </a:p>
        </p:txBody>
      </p:sp>
    </p:spTree>
    <p:extLst>
      <p:ext uri="{BB962C8B-B14F-4D97-AF65-F5344CB8AC3E}">
        <p14:creationId xmlns:p14="http://schemas.microsoft.com/office/powerpoint/2010/main" val="1353958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reason people don’t meet their requirement for whole grains is that they’re bewildered in the grocery aisles by confusing claims on packages.</a:t>
            </a:r>
          </a:p>
          <a:p>
            <a:endParaRPr lang="en-US" baseline="0" dirty="0" smtClean="0"/>
          </a:p>
          <a:p>
            <a:r>
              <a:rPr lang="en-US" baseline="0" dirty="0" smtClean="0"/>
              <a:t>A trust-worthy packaging symbol would help consumers – and would encourage manufacturers to make new whole grain products, because finally there would be a way to “get credit” for them.</a:t>
            </a:r>
          </a:p>
        </p:txBody>
      </p:sp>
      <p:sp>
        <p:nvSpPr>
          <p:cNvPr id="4" name="Slide Number Placeholder 3"/>
          <p:cNvSpPr>
            <a:spLocks noGrp="1"/>
          </p:cNvSpPr>
          <p:nvPr>
            <p:ph type="sldNum" sz="quarter" idx="10"/>
          </p:nvPr>
        </p:nvSpPr>
        <p:spPr/>
        <p:txBody>
          <a:bodyPr/>
          <a:lstStyle/>
          <a:p>
            <a:fld id="{8B10C41C-731B-594A-870F-8330818F7E92}" type="slidenum">
              <a:rPr lang="en-US" smtClean="0"/>
              <a:t>4</a:t>
            </a:fld>
            <a:endParaRPr lang="en-US"/>
          </a:p>
        </p:txBody>
      </p:sp>
    </p:spTree>
    <p:extLst>
      <p:ext uri="{BB962C8B-B14F-4D97-AF65-F5344CB8AC3E}">
        <p14:creationId xmlns:p14="http://schemas.microsoft.com/office/powerpoint/2010/main" val="38650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what sort of packaging symbol would work? CLICK  Whatever it was, it had to work with consumers, by making it really easy for them to identify a food containing a significant amount of whole grain. CLICK Then, it had to work for manufacturers. If you come up with something great but you don’t get any of the food companies on board, you’re dead in the water. A packaging symbol needs to appear on packages, after all.</a:t>
            </a:r>
          </a:p>
          <a:p>
            <a:endParaRPr lang="en-US" baseline="0" dirty="0" smtClean="0"/>
          </a:p>
          <a:p>
            <a:r>
              <a:rPr lang="en-US" baseline="0" dirty="0" smtClean="0"/>
              <a:t>CLICK It also has to satisfy regulators at both USDA and FDA and be compliant with existing laws. To do this, we decided to keep our symbol simple and have it ONLY talk about the amount of whole grain – no requirements for high fiber, low sugar, or anything else that would pull it over from a content claim to a health claim.</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5</a:t>
            </a:fld>
            <a:endParaRPr lang="en-US"/>
          </a:p>
        </p:txBody>
      </p:sp>
    </p:spTree>
    <p:extLst>
      <p:ext uri="{BB962C8B-B14F-4D97-AF65-F5344CB8AC3E}">
        <p14:creationId xmlns:p14="http://schemas.microsoft.com/office/powerpoint/2010/main" val="8390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pondered at length some of the key questions. </a:t>
            </a:r>
          </a:p>
          <a:p>
            <a:endParaRPr lang="en-US" dirty="0" smtClean="0"/>
          </a:p>
          <a:p>
            <a:r>
              <a:rPr lang="en-US" dirty="0" smtClean="0"/>
              <a:t>Once we settled some of these questions,</a:t>
            </a:r>
            <a:r>
              <a:rPr lang="en-US" baseline="0" dirty="0" smtClean="0"/>
              <a:t> we started designing the graphics.</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6</a:t>
            </a:fld>
            <a:endParaRPr lang="en-US"/>
          </a:p>
        </p:txBody>
      </p:sp>
    </p:spTree>
    <p:extLst>
      <p:ext uri="{BB962C8B-B14F-4D97-AF65-F5344CB8AC3E}">
        <p14:creationId xmlns:p14="http://schemas.microsoft.com/office/powerpoint/2010/main" val="806298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just a few of our many ideas.</a:t>
            </a:r>
          </a:p>
          <a:p>
            <a:r>
              <a:rPr lang="en-US" dirty="0" smtClean="0"/>
              <a:t>• We toyed with servings, but couldn’t use that approach because USDA insists on the </a:t>
            </a:r>
            <a:r>
              <a:rPr lang="en-US" baseline="0" dirty="0" smtClean="0"/>
              <a:t>the term “ounce equivalents” – a term totally confusing to normal people.</a:t>
            </a:r>
          </a:p>
          <a:p>
            <a:r>
              <a:rPr lang="en-US" baseline="0" dirty="0" smtClean="0"/>
              <a:t>• We went with percent of the grain that’s whole grain, but under FDA rules, if you use </a:t>
            </a:r>
            <a:r>
              <a:rPr lang="en-US" baseline="0" dirty="0" err="1" smtClean="0"/>
              <a:t>percents</a:t>
            </a:r>
            <a:r>
              <a:rPr lang="en-US" baseline="0" dirty="0" smtClean="0"/>
              <a:t> on your products they are assumed to refer to the percent of all ingredients – not percent of the grain that’s whole grain.</a:t>
            </a:r>
          </a:p>
          <a:p>
            <a:r>
              <a:rPr lang="en-US" baseline="0" dirty="0" smtClean="0"/>
              <a:t>• We played with gauges, which consumers really liked, but couldn’t use that approach because manufacturers balked at using a packaging symbol that says their product is “fair” or “good” instead of The Best.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Would it really be possible to come up with a symbol that worked all around?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7</a:t>
            </a:fld>
            <a:endParaRPr lang="en-US"/>
          </a:p>
        </p:txBody>
      </p:sp>
    </p:spTree>
    <p:extLst>
      <p:ext uri="{BB962C8B-B14F-4D97-AF65-F5344CB8AC3E}">
        <p14:creationId xmlns:p14="http://schemas.microsoft.com/office/powerpoint/2010/main" val="63084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finally settled on a design that looked like a postage stamp, and checked it out with our 3 groups.</a:t>
            </a:r>
          </a:p>
          <a:p>
            <a:endParaRPr lang="en-US" baseline="0" dirty="0" smtClean="0"/>
          </a:p>
          <a:p>
            <a:pPr marL="228600" indent="-228600">
              <a:buAutoNum type="arabicPeriod"/>
            </a:pPr>
            <a:r>
              <a:rPr lang="en-US" baseline="0" dirty="0" smtClean="0"/>
              <a:t>For Consumers – We ran focus groups at supermarkets on the West Coast, East Coast and in the Midwest, and consumers liked it.</a:t>
            </a:r>
          </a:p>
          <a:p>
            <a:pPr marL="228600" indent="-228600">
              <a:buAutoNum type="arabicPeriod"/>
            </a:pPr>
            <a:r>
              <a:rPr lang="en-US" baseline="0" dirty="0" smtClean="0"/>
              <a:t>For Manufacturers – We showed it to all the companies that had expressed interest in a whole grain packaging symbol and they liked it.</a:t>
            </a:r>
          </a:p>
          <a:p>
            <a:pPr marL="228600" indent="-228600">
              <a:buAutoNum type="arabicPeriod"/>
            </a:pPr>
            <a:r>
              <a:rPr lang="en-US" baseline="0" dirty="0" smtClean="0"/>
              <a:t>For Regulators </a:t>
            </a:r>
            <a:r>
              <a:rPr lang="mr-IN" baseline="0" dirty="0" smtClean="0"/>
              <a:t>–</a:t>
            </a:r>
            <a:r>
              <a:rPr lang="en-US" baseline="0" dirty="0" smtClean="0"/>
              <a:t> FDA had indicated that it would be supportive of using the same “Good Source” / “Excellent Source” approach used for nutrients.</a:t>
            </a:r>
            <a:br>
              <a:rPr lang="en-US" baseline="0" dirty="0" smtClean="0"/>
            </a:br>
            <a:endParaRPr lang="en-US" baseline="0" dirty="0" smtClean="0"/>
          </a:p>
          <a:p>
            <a:pPr marL="0" indent="0">
              <a:buNone/>
            </a:pPr>
            <a:r>
              <a:rPr lang="en-US" baseline="0" dirty="0" smtClean="0"/>
              <a:t>CLICK We got a big boost just a few months in when the Stamp was featured on the very popular Oprah show. Our plan had been to wait to do consumer promotion until more companies were using the Stamp, but Oprah speeded up our plans! By the end of its first year, more than 450 products were using the Stamp.</a:t>
            </a:r>
            <a:endParaRPr lang="en-US" baseline="0" dirty="0"/>
          </a:p>
        </p:txBody>
      </p:sp>
      <p:sp>
        <p:nvSpPr>
          <p:cNvPr id="4" name="Slide Number Placeholder 3"/>
          <p:cNvSpPr>
            <a:spLocks noGrp="1"/>
          </p:cNvSpPr>
          <p:nvPr>
            <p:ph type="sldNum" sz="quarter" idx="10"/>
          </p:nvPr>
        </p:nvSpPr>
        <p:spPr/>
        <p:txBody>
          <a:bodyPr/>
          <a:lstStyle/>
          <a:p>
            <a:fld id="{8B10C41C-731B-594A-870F-8330818F7E92}" type="slidenum">
              <a:rPr lang="en-US" smtClean="0"/>
              <a:t>8</a:t>
            </a:fld>
            <a:endParaRPr lang="en-US"/>
          </a:p>
        </p:txBody>
      </p:sp>
    </p:spTree>
    <p:extLst>
      <p:ext uri="{BB962C8B-B14F-4D97-AF65-F5344CB8AC3E}">
        <p14:creationId xmlns:p14="http://schemas.microsoft.com/office/powerpoint/2010/main" val="4687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aseline="0" dirty="0" smtClean="0"/>
              <a:t>year into our grand adventure, we hit a roadblock. Due to personnel and policy changes at FDA, the agency decided that it would not, after all, support the use of Good Source and Excellent Source to describe whole grain content. It put out something called a “draft guidance” which – though not legally binding – tells everyone what FDA thinks and therefore, what it might target as “misleading.”</a:t>
            </a:r>
          </a:p>
          <a:p>
            <a:endParaRPr lang="en-US" baseline="0" dirty="0" smtClean="0"/>
          </a:p>
          <a:p>
            <a:r>
              <a:rPr lang="en-US" baseline="0" dirty="0" smtClean="0"/>
              <a:t>We took a deep breath and started over, using the same basic Stamp graphic – which already had growing brand equity and recognition – and changing what it stood for, to be in accordance with FDA’s Draft Guidance. </a:t>
            </a:r>
          </a:p>
          <a:p>
            <a:endParaRPr lang="en-US" baseline="0" dirty="0" smtClean="0"/>
          </a:p>
          <a:p>
            <a:r>
              <a:rPr lang="en-US" baseline="0" dirty="0" smtClean="0"/>
              <a:t>CLICK Our new “Phase II” WG Stamp design had just two Stamps instead of 3: The 100% Stamp, shown on the right here, is used for products where all the grain is whole grain, and the Basic Stamp, shown on the left, is for products made with a mix of whole and refined grain. All Stamps clearly state the amount of whole grain in a serving of that product.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again we did consumer focus groups, and learned that consumers actually trusted the Stamp MORE when it had a specific gram number on it. Manufacturers needed a great deal of convincing. They were initially very reluctant to transparently state exact grams of whole grain content; but FDA’s clear preference for this approach got them on board.</a:t>
            </a:r>
          </a:p>
          <a:p>
            <a:endParaRPr lang="en-US" baseline="0" dirty="0" smtClean="0"/>
          </a:p>
          <a:p>
            <a:r>
              <a:rPr lang="en-US" baseline="0" dirty="0" smtClean="0"/>
              <a:t>So in the end what seemed like a heart-stopping disaster turned into a strong improvement in the Whole Grain Stamp program.</a:t>
            </a:r>
            <a:endParaRPr lang="en-US" dirty="0"/>
          </a:p>
        </p:txBody>
      </p:sp>
      <p:sp>
        <p:nvSpPr>
          <p:cNvPr id="4" name="Slide Number Placeholder 3"/>
          <p:cNvSpPr>
            <a:spLocks noGrp="1"/>
          </p:cNvSpPr>
          <p:nvPr>
            <p:ph type="sldNum" sz="quarter" idx="10"/>
          </p:nvPr>
        </p:nvSpPr>
        <p:spPr/>
        <p:txBody>
          <a:bodyPr/>
          <a:lstStyle/>
          <a:p>
            <a:fld id="{8B10C41C-731B-594A-870F-8330818F7E92}" type="slidenum">
              <a:rPr lang="en-US" smtClean="0"/>
              <a:t>9</a:t>
            </a:fld>
            <a:endParaRPr lang="en-US"/>
          </a:p>
        </p:txBody>
      </p:sp>
    </p:spTree>
    <p:extLst>
      <p:ext uri="{BB962C8B-B14F-4D97-AF65-F5344CB8AC3E}">
        <p14:creationId xmlns:p14="http://schemas.microsoft.com/office/powerpoint/2010/main" val="47162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331485"/>
            <a:ext cx="9144000" cy="545335"/>
          </a:xfrm>
          <a:prstGeom prst="rect">
            <a:avLst/>
          </a:prstGeom>
          <a:solidFill>
            <a:srgbClr val="391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59" y="1311007"/>
            <a:ext cx="7586404" cy="2411750"/>
          </a:xfrm>
        </p:spPr>
        <p:txBody>
          <a:bodyPr anchor="b">
            <a:normAutofit/>
          </a:bodyPr>
          <a:lstStyle>
            <a:lvl1pPr algn="ctr">
              <a:lnSpc>
                <a:spcPct val="85000"/>
              </a:lnSpc>
              <a:defRPr sz="4800" spc="-50" baseline="0">
                <a:solidFill>
                  <a:schemeClr val="tx1">
                    <a:lumMod val="85000"/>
                    <a:lumOff val="15000"/>
                  </a:schemeClr>
                </a:solidFill>
              </a:defRPr>
            </a:lvl1pPr>
          </a:lstStyle>
          <a:p>
            <a:r>
              <a:rPr lang="en-US" dirty="0" smtClean="0"/>
              <a:t>Developing </a:t>
            </a:r>
            <a:br>
              <a:rPr lang="en-US" dirty="0" smtClean="0"/>
            </a:br>
            <a:r>
              <a:rPr lang="en-US" dirty="0" smtClean="0"/>
              <a:t>a Standard Definition </a:t>
            </a:r>
            <a:br>
              <a:rPr lang="en-US" dirty="0" smtClean="0"/>
            </a:br>
            <a:r>
              <a:rPr lang="en-US" dirty="0" smtClean="0"/>
              <a:t>of a Whole Grain Food</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1487277" y="6434539"/>
            <a:ext cx="5927075" cy="365125"/>
          </a:xfrm>
        </p:spPr>
        <p:txBody>
          <a:bodyPr/>
          <a:lstStyle/>
          <a:p>
            <a:r>
              <a:rPr lang="en-US" dirty="0" smtClean="0"/>
              <a:t>THE WHOLE GRAIN STAMP</a:t>
            </a:r>
            <a:endParaRPr lang="en-US" dirty="0"/>
          </a:p>
        </p:txBody>
      </p:sp>
      <p:sp>
        <p:nvSpPr>
          <p:cNvPr id="6" name="Slide Number Placeholder 5"/>
          <p:cNvSpPr>
            <a:spLocks noGrp="1"/>
          </p:cNvSpPr>
          <p:nvPr>
            <p:ph type="sldNum" sz="quarter" idx="12"/>
          </p:nvPr>
        </p:nvSpPr>
        <p:spPr>
          <a:xfrm>
            <a:off x="8009239" y="6434539"/>
            <a:ext cx="984019" cy="365125"/>
          </a:xfrm>
        </p:spPr>
        <p:txBody>
          <a:bodyPr/>
          <a:lstStyle/>
          <a:p>
            <a:fld id="{24A2E2DA-4921-9545-9874-0B75848E99BA}"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9001" y="1"/>
            <a:ext cx="2265998" cy="859226"/>
          </a:xfrm>
          <a:prstGeom prst="rect">
            <a:avLst/>
          </a:prstGeom>
        </p:spPr>
      </p:pic>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Definition of a Whole Grain Food</a:t>
            </a:r>
            <a:endParaRPr lang="en-US"/>
          </a:p>
        </p:txBody>
      </p:sp>
      <p:sp>
        <p:nvSpPr>
          <p:cNvPr id="6" name="Slide Number Placeholder 5"/>
          <p:cNvSpPr>
            <a:spLocks noGrp="1"/>
          </p:cNvSpPr>
          <p:nvPr>
            <p:ph type="sldNum" sz="quarter" idx="12"/>
          </p:nvPr>
        </p:nvSpPr>
        <p:spPr/>
        <p:txBody>
          <a:bodyPr/>
          <a:lstStyle/>
          <a:p>
            <a:fld id="{24A2E2DA-4921-9545-9874-0B75848E99B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Definition of a Whole Grain Food</a:t>
            </a:r>
            <a:endParaRPr lang="en-US"/>
          </a:p>
        </p:txBody>
      </p:sp>
      <p:sp>
        <p:nvSpPr>
          <p:cNvPr id="6" name="Slide Number Placeholder 5"/>
          <p:cNvSpPr>
            <a:spLocks noGrp="1"/>
          </p:cNvSpPr>
          <p:nvPr>
            <p:ph type="sldNum" sz="quarter" idx="12"/>
          </p:nvPr>
        </p:nvSpPr>
        <p:spPr/>
        <p:txBody>
          <a:bodyPr/>
          <a:lstStyle/>
          <a:p>
            <a:fld id="{24A2E2DA-4921-9545-9874-0B75848E99BA}"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8FFDB"/>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9001" y="1"/>
            <a:ext cx="2265998" cy="859226"/>
          </a:xfrm>
          <a:prstGeom prst="rect">
            <a:avLst/>
          </a:prstGeom>
        </p:spPr>
      </p:pic>
      <p:sp>
        <p:nvSpPr>
          <p:cNvPr id="19" name="Rectangle 18"/>
          <p:cNvSpPr/>
          <p:nvPr userDrawn="1"/>
        </p:nvSpPr>
        <p:spPr>
          <a:xfrm>
            <a:off x="0" y="6331485"/>
            <a:ext cx="9144000" cy="545335"/>
          </a:xfrm>
          <a:prstGeom prst="rect">
            <a:avLst/>
          </a:prstGeom>
          <a:solidFill>
            <a:srgbClr val="391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Footer Placeholder 4"/>
          <p:cNvSpPr>
            <a:spLocks noGrp="1"/>
          </p:cNvSpPr>
          <p:nvPr>
            <p:ph type="ftr" sz="quarter" idx="11"/>
          </p:nvPr>
        </p:nvSpPr>
        <p:spPr>
          <a:xfrm>
            <a:off x="1487277" y="6434539"/>
            <a:ext cx="5927075" cy="365125"/>
          </a:xfrm>
        </p:spPr>
        <p:txBody>
          <a:bodyPr/>
          <a:lstStyle>
            <a:lvl1pPr>
              <a:defRPr sz="1400"/>
            </a:lvl1pPr>
          </a:lstStyle>
          <a:p>
            <a:r>
              <a:rPr lang="en-US" dirty="0" smtClean="0"/>
              <a:t>DEVELOPING THE WHOLE GRAIN STAMP</a:t>
            </a:r>
            <a:endParaRPr lang="en-US" dirty="0"/>
          </a:p>
        </p:txBody>
      </p:sp>
      <p:sp>
        <p:nvSpPr>
          <p:cNvPr id="21" name="Slide Number Placeholder 5"/>
          <p:cNvSpPr>
            <a:spLocks noGrp="1"/>
          </p:cNvSpPr>
          <p:nvPr>
            <p:ph type="sldNum" sz="quarter" idx="12"/>
          </p:nvPr>
        </p:nvSpPr>
        <p:spPr>
          <a:xfrm>
            <a:off x="8009239" y="6434539"/>
            <a:ext cx="984019" cy="365125"/>
          </a:xfrm>
        </p:spPr>
        <p:txBody>
          <a:bodyPr/>
          <a:lstStyle>
            <a:lvl1pPr>
              <a:defRPr sz="1400"/>
            </a:lvl1pPr>
          </a:lstStyle>
          <a:p>
            <a:fld id="{24A2E2DA-4921-9545-9874-0B75848E99BA}" type="slidenum">
              <a:rPr lang="en-US" smtClean="0"/>
              <a:pPr/>
              <a:t>‹#›</a:t>
            </a:fld>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8FFD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2959" y="771181"/>
            <a:ext cx="7543801" cy="612162"/>
          </a:xfrm>
        </p:spPr>
        <p:txBody>
          <a:bodyPr>
            <a:noAutofit/>
          </a:bodyPr>
          <a:lstStyle>
            <a:lvl1pPr>
              <a:defRPr sz="3200"/>
            </a:lvl1pPr>
          </a:lstStyle>
          <a:p>
            <a:r>
              <a:rPr lang="en-US" dirty="0" smtClean="0"/>
              <a:t>Definition of a Whole Grain Food</a:t>
            </a:r>
            <a:endParaRPr lang="en-US" dirty="0"/>
          </a:p>
        </p:txBody>
      </p:sp>
      <p:sp>
        <p:nvSpPr>
          <p:cNvPr id="3" name="Content Placeholder 2"/>
          <p:cNvSpPr>
            <a:spLocks noGrp="1"/>
          </p:cNvSpPr>
          <p:nvPr>
            <p:ph idx="1" hasCustomPrompt="1"/>
          </p:nvPr>
        </p:nvSpPr>
        <p:spPr/>
        <p:txBody>
          <a:bodyPr/>
          <a:lstStyle/>
          <a:p>
            <a:pPr lvl="0"/>
            <a:r>
              <a:rPr lang="en-US" dirty="0" smtClean="0"/>
              <a:t>Why we need a standard definition</a:t>
            </a:r>
          </a:p>
          <a:p>
            <a:pPr lvl="0"/>
            <a:r>
              <a:rPr lang="en-US" dirty="0" smtClean="0"/>
              <a:t>Comparison of three possible approaches</a:t>
            </a:r>
          </a:p>
          <a:p>
            <a:pPr lvl="0"/>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9001" y="0"/>
            <a:ext cx="2265998" cy="859226"/>
          </a:xfrm>
          <a:prstGeom prst="rect">
            <a:avLst/>
          </a:prstGeom>
        </p:spPr>
      </p:pic>
      <p:sp>
        <p:nvSpPr>
          <p:cNvPr id="17" name="Rectangle 16"/>
          <p:cNvSpPr/>
          <p:nvPr userDrawn="1"/>
        </p:nvSpPr>
        <p:spPr>
          <a:xfrm>
            <a:off x="0" y="6331485"/>
            <a:ext cx="9144000" cy="545335"/>
          </a:xfrm>
          <a:prstGeom prst="rect">
            <a:avLst/>
          </a:prstGeom>
          <a:solidFill>
            <a:srgbClr val="391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ooter Placeholder 4"/>
          <p:cNvSpPr>
            <a:spLocks noGrp="1"/>
          </p:cNvSpPr>
          <p:nvPr>
            <p:ph type="ftr" sz="quarter" idx="11"/>
          </p:nvPr>
        </p:nvSpPr>
        <p:spPr>
          <a:xfrm>
            <a:off x="1487277" y="6445556"/>
            <a:ext cx="5927075" cy="365125"/>
          </a:xfrm>
        </p:spPr>
        <p:txBody>
          <a:bodyPr/>
          <a:lstStyle>
            <a:lvl1pPr>
              <a:defRPr sz="1400"/>
            </a:lvl1pPr>
          </a:lstStyle>
          <a:p>
            <a:r>
              <a:rPr lang="en-US" dirty="0" smtClean="0"/>
              <a:t>DEVELOPING THE WHOLE GRAIN STAMP</a:t>
            </a:r>
            <a:endParaRPr lang="en-US" dirty="0"/>
          </a:p>
        </p:txBody>
      </p:sp>
      <p:sp>
        <p:nvSpPr>
          <p:cNvPr id="8" name="Slide Number Placeholder 5"/>
          <p:cNvSpPr>
            <a:spLocks noGrp="1"/>
          </p:cNvSpPr>
          <p:nvPr>
            <p:ph type="sldNum" sz="quarter" idx="12"/>
          </p:nvPr>
        </p:nvSpPr>
        <p:spPr>
          <a:xfrm>
            <a:off x="8009239" y="6434539"/>
            <a:ext cx="984019" cy="365125"/>
          </a:xfrm>
        </p:spPr>
        <p:txBody>
          <a:bodyPr/>
          <a:lstStyle>
            <a:lvl1pPr>
              <a:defRPr sz="1400"/>
            </a:lvl1pPr>
          </a:lstStyle>
          <a:p>
            <a:fld id="{24A2E2DA-4921-9545-9874-0B75848E99B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8FFDB"/>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Definition of a Whole Grain Food</a:t>
            </a:r>
            <a:endParaRPr lang="en-US"/>
          </a:p>
        </p:txBody>
      </p:sp>
      <p:sp>
        <p:nvSpPr>
          <p:cNvPr id="6" name="Slide Number Placeholder 5"/>
          <p:cNvSpPr>
            <a:spLocks noGrp="1"/>
          </p:cNvSpPr>
          <p:nvPr>
            <p:ph type="sldNum" sz="quarter" idx="12"/>
          </p:nvPr>
        </p:nvSpPr>
        <p:spPr/>
        <p:txBody>
          <a:bodyPr/>
          <a:lstStyle/>
          <a:p>
            <a:fld id="{24A2E2DA-4921-9545-9874-0B75848E99BA}"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0" y="6331485"/>
            <a:ext cx="9144000" cy="545335"/>
          </a:xfrm>
          <a:prstGeom prst="rect">
            <a:avLst/>
          </a:prstGeom>
          <a:solidFill>
            <a:srgbClr val="4E1F7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1589" y="1"/>
            <a:ext cx="2265998" cy="859226"/>
          </a:xfrm>
          <a:prstGeom prst="rect">
            <a:avLst/>
          </a:prstGeom>
        </p:spPr>
      </p:pic>
      <p:sp>
        <p:nvSpPr>
          <p:cNvPr id="14" name="Rectangle 13"/>
          <p:cNvSpPr/>
          <p:nvPr userDrawn="1"/>
        </p:nvSpPr>
        <p:spPr>
          <a:xfrm>
            <a:off x="0" y="6331485"/>
            <a:ext cx="9144000" cy="545335"/>
          </a:xfrm>
          <a:prstGeom prst="rect">
            <a:avLst/>
          </a:prstGeom>
          <a:solidFill>
            <a:srgbClr val="391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ooter Placeholder 4"/>
          <p:cNvSpPr txBox="1">
            <a:spLocks/>
          </p:cNvSpPr>
          <p:nvPr userDrawn="1"/>
        </p:nvSpPr>
        <p:spPr>
          <a:xfrm>
            <a:off x="1487277" y="6434539"/>
            <a:ext cx="5927075"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THE WHOLE GRAIN STAMP</a:t>
            </a:r>
            <a:endParaRPr lang="en-US" dirty="0"/>
          </a:p>
        </p:txBody>
      </p:sp>
      <p:sp>
        <p:nvSpPr>
          <p:cNvPr id="17" name="Slide Number Placeholder 5"/>
          <p:cNvSpPr txBox="1">
            <a:spLocks/>
          </p:cNvSpPr>
          <p:nvPr userDrawn="1"/>
        </p:nvSpPr>
        <p:spPr>
          <a:xfrm>
            <a:off x="8009239" y="6434539"/>
            <a:ext cx="984019"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A2E2DA-4921-9545-9874-0B75848E99BA}" type="slidenum">
              <a:rPr lang="en-US" smtClean="0"/>
              <a:pPr/>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8FFDB"/>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4"/>
            <a:ext cx="3703320" cy="4023360"/>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Definition of a Whole Grain Food</a:t>
            </a:r>
            <a:endParaRPr lang="en-US"/>
          </a:p>
        </p:txBody>
      </p:sp>
      <p:sp>
        <p:nvSpPr>
          <p:cNvPr id="7" name="Slide Number Placeholder 6"/>
          <p:cNvSpPr>
            <a:spLocks noGrp="1"/>
          </p:cNvSpPr>
          <p:nvPr>
            <p:ph type="sldNum" sz="quarter" idx="12"/>
          </p:nvPr>
        </p:nvSpPr>
        <p:spPr/>
        <p:txBody>
          <a:bodyPr/>
          <a:lstStyle/>
          <a:p>
            <a:fld id="{24A2E2DA-4921-9545-9874-0B75848E99BA}" type="slidenum">
              <a:rPr lang="en-US" smtClean="0"/>
              <a:t>‹#›</a:t>
            </a:fld>
            <a:endParaRPr lang="en-US"/>
          </a:p>
        </p:txBody>
      </p:sp>
      <p:sp>
        <p:nvSpPr>
          <p:cNvPr id="9" name="Rectangle 8"/>
          <p:cNvSpPr/>
          <p:nvPr userDrawn="1"/>
        </p:nvSpPr>
        <p:spPr>
          <a:xfrm>
            <a:off x="0" y="6312665"/>
            <a:ext cx="9144000" cy="545335"/>
          </a:xfrm>
          <a:prstGeom prst="rect">
            <a:avLst/>
          </a:prstGeom>
          <a:solidFill>
            <a:srgbClr val="4E1F7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itle 1"/>
          <p:cNvSpPr>
            <a:spLocks noGrp="1"/>
          </p:cNvSpPr>
          <p:nvPr>
            <p:ph type="title" hasCustomPrompt="1"/>
          </p:nvPr>
        </p:nvSpPr>
        <p:spPr>
          <a:xfrm>
            <a:off x="822959" y="646089"/>
            <a:ext cx="7543801" cy="737254"/>
          </a:xfrm>
        </p:spPr>
        <p:txBody>
          <a:bodyPr>
            <a:normAutofit/>
          </a:bodyPr>
          <a:lstStyle>
            <a:lvl1pPr>
              <a:defRPr sz="4000"/>
            </a:lvl1pPr>
          </a:lstStyle>
          <a:p>
            <a:r>
              <a:rPr lang="en-US" dirty="0" smtClean="0"/>
              <a:t>Click to edit Master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1589" y="1"/>
            <a:ext cx="2265998" cy="859226"/>
          </a:xfrm>
          <a:prstGeom prst="rect">
            <a:avLst/>
          </a:prstGeom>
        </p:spPr>
      </p:pic>
      <p:sp>
        <p:nvSpPr>
          <p:cNvPr id="12" name="Rectangle 11"/>
          <p:cNvSpPr/>
          <p:nvPr userDrawn="1"/>
        </p:nvSpPr>
        <p:spPr>
          <a:xfrm>
            <a:off x="0" y="6331485"/>
            <a:ext cx="9144000" cy="545335"/>
          </a:xfrm>
          <a:prstGeom prst="rect">
            <a:avLst/>
          </a:prstGeom>
          <a:solidFill>
            <a:srgbClr val="391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ooter Placeholder 4"/>
          <p:cNvSpPr txBox="1">
            <a:spLocks/>
          </p:cNvSpPr>
          <p:nvPr userDrawn="1"/>
        </p:nvSpPr>
        <p:spPr>
          <a:xfrm>
            <a:off x="1487277" y="6434539"/>
            <a:ext cx="5927075"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THE WHOLE GRAIN STAMP</a:t>
            </a:r>
            <a:endParaRPr lang="en-US" dirty="0"/>
          </a:p>
        </p:txBody>
      </p:sp>
      <p:sp>
        <p:nvSpPr>
          <p:cNvPr id="16" name="Slide Number Placeholder 5"/>
          <p:cNvSpPr txBox="1">
            <a:spLocks/>
          </p:cNvSpPr>
          <p:nvPr userDrawn="1"/>
        </p:nvSpPr>
        <p:spPr>
          <a:xfrm>
            <a:off x="8009239" y="6434539"/>
            <a:ext cx="984019"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A2E2DA-4921-9545-9874-0B75848E99BA}" type="slidenum">
              <a:rPr lang="en-US" smtClean="0"/>
              <a:pPr/>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8FFDB"/>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Definition of a Whole Grain Food</a:t>
            </a:r>
            <a:endParaRPr lang="en-US"/>
          </a:p>
        </p:txBody>
      </p:sp>
      <p:sp>
        <p:nvSpPr>
          <p:cNvPr id="9" name="Slide Number Placeholder 8"/>
          <p:cNvSpPr>
            <a:spLocks noGrp="1"/>
          </p:cNvSpPr>
          <p:nvPr>
            <p:ph type="sldNum" sz="quarter" idx="12"/>
          </p:nvPr>
        </p:nvSpPr>
        <p:spPr/>
        <p:txBody>
          <a:bodyPr/>
          <a:lstStyle/>
          <a:p>
            <a:fld id="{24A2E2DA-4921-9545-9874-0B75848E99BA}" type="slidenum">
              <a:rPr lang="en-US" smtClean="0"/>
              <a:t>‹#›</a:t>
            </a:fld>
            <a:endParaRPr lang="en-US"/>
          </a:p>
        </p:txBody>
      </p:sp>
      <p:sp>
        <p:nvSpPr>
          <p:cNvPr id="11" name="Rectangle 10"/>
          <p:cNvSpPr/>
          <p:nvPr userDrawn="1"/>
        </p:nvSpPr>
        <p:spPr>
          <a:xfrm>
            <a:off x="0" y="6331485"/>
            <a:ext cx="9144000" cy="545335"/>
          </a:xfrm>
          <a:prstGeom prst="rect">
            <a:avLst/>
          </a:prstGeom>
          <a:solidFill>
            <a:srgbClr val="4E1F7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hasCustomPrompt="1"/>
          </p:nvPr>
        </p:nvSpPr>
        <p:spPr>
          <a:xfrm>
            <a:off x="822959" y="646089"/>
            <a:ext cx="7543801" cy="737254"/>
          </a:xfrm>
        </p:spPr>
        <p:txBody>
          <a:bodyPr>
            <a:normAutofit/>
          </a:bodyPr>
          <a:lstStyle>
            <a:lvl1pPr>
              <a:defRPr sz="4000"/>
            </a:lvl1pPr>
          </a:lstStyle>
          <a:p>
            <a:r>
              <a:rPr lang="en-US" dirty="0" smtClean="0"/>
              <a:t>Click to edit Master style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1589" y="1"/>
            <a:ext cx="2265998" cy="859226"/>
          </a:xfrm>
          <a:prstGeom prst="rect">
            <a:avLst/>
          </a:prstGeom>
        </p:spPr>
      </p:pic>
      <p:sp>
        <p:nvSpPr>
          <p:cNvPr id="15" name="Rectangle 14"/>
          <p:cNvSpPr/>
          <p:nvPr userDrawn="1"/>
        </p:nvSpPr>
        <p:spPr>
          <a:xfrm>
            <a:off x="0" y="6331485"/>
            <a:ext cx="9144000" cy="545335"/>
          </a:xfrm>
          <a:prstGeom prst="rect">
            <a:avLst/>
          </a:prstGeom>
          <a:solidFill>
            <a:srgbClr val="3916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ooter Placeholder 4"/>
          <p:cNvSpPr txBox="1">
            <a:spLocks/>
          </p:cNvSpPr>
          <p:nvPr userDrawn="1"/>
        </p:nvSpPr>
        <p:spPr>
          <a:xfrm>
            <a:off x="1487277" y="6434539"/>
            <a:ext cx="5927075"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THE WHOLE GRAIN STAMP</a:t>
            </a:r>
            <a:endParaRPr lang="en-US" dirty="0"/>
          </a:p>
        </p:txBody>
      </p:sp>
      <p:sp>
        <p:nvSpPr>
          <p:cNvPr id="18" name="Slide Number Placeholder 5"/>
          <p:cNvSpPr txBox="1">
            <a:spLocks/>
          </p:cNvSpPr>
          <p:nvPr userDrawn="1"/>
        </p:nvSpPr>
        <p:spPr>
          <a:xfrm>
            <a:off x="8009239" y="6434539"/>
            <a:ext cx="984019"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A2E2DA-4921-9545-9874-0B75848E99BA}" type="slidenum">
              <a:rPr lang="en-US" smtClean="0"/>
              <a:pPr/>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FD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Definition of a Whole Grain Food</a:t>
            </a:r>
            <a:endParaRPr lang="en-US"/>
          </a:p>
        </p:txBody>
      </p:sp>
      <p:sp>
        <p:nvSpPr>
          <p:cNvPr id="5" name="Slide Number Placeholder 4"/>
          <p:cNvSpPr>
            <a:spLocks noGrp="1"/>
          </p:cNvSpPr>
          <p:nvPr>
            <p:ph type="sldNum" sz="quarter" idx="12"/>
          </p:nvPr>
        </p:nvSpPr>
        <p:spPr/>
        <p:txBody>
          <a:bodyPr/>
          <a:lstStyle/>
          <a:p>
            <a:fld id="{24A2E2DA-4921-9545-9874-0B75848E99BA}" type="slidenum">
              <a:rPr lang="en-US" smtClean="0"/>
              <a:t>‹#›</a:t>
            </a:fld>
            <a:endParaRPr lang="en-US"/>
          </a:p>
        </p:txBody>
      </p:sp>
      <p:sp>
        <p:nvSpPr>
          <p:cNvPr id="6" name="Rectangle 5"/>
          <p:cNvSpPr/>
          <p:nvPr userDrawn="1"/>
        </p:nvSpPr>
        <p:spPr>
          <a:xfrm>
            <a:off x="0" y="6331485"/>
            <a:ext cx="9144000" cy="545335"/>
          </a:xfrm>
          <a:prstGeom prst="rect">
            <a:avLst/>
          </a:prstGeom>
          <a:solidFill>
            <a:srgbClr val="4E1F7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p:cNvSpPr>
            <a:spLocks noGrp="1"/>
          </p:cNvSpPr>
          <p:nvPr>
            <p:ph type="title" hasCustomPrompt="1"/>
          </p:nvPr>
        </p:nvSpPr>
        <p:spPr>
          <a:xfrm>
            <a:off x="822959" y="646089"/>
            <a:ext cx="7543801" cy="737254"/>
          </a:xfrm>
        </p:spPr>
        <p:txBody>
          <a:bodyPr>
            <a:normAutofit/>
          </a:bodyPr>
          <a:lstStyle>
            <a:lvl1pPr>
              <a:defRPr sz="4000"/>
            </a:lvl1pPr>
          </a:lstStyle>
          <a:p>
            <a:r>
              <a:rPr lang="en-US" dirty="0" smtClean="0"/>
              <a:t>Click to edit Master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1589" y="1"/>
            <a:ext cx="2265998" cy="859226"/>
          </a:xfrm>
          <a:prstGeom prst="rect">
            <a:avLst/>
          </a:prstGeom>
        </p:spPr>
      </p:pic>
      <p:sp>
        <p:nvSpPr>
          <p:cNvPr id="11" name="Slide Number Placeholder 5"/>
          <p:cNvSpPr txBox="1">
            <a:spLocks/>
          </p:cNvSpPr>
          <p:nvPr userDrawn="1"/>
        </p:nvSpPr>
        <p:spPr>
          <a:xfrm>
            <a:off x="7987206" y="6434539"/>
            <a:ext cx="984019"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A2E2DA-4921-9545-9874-0B75848E99B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smtClean="0"/>
              <a:t>Definition of a Whole Grain Food</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4A2E2DA-4921-9545-9874-0B75848E99BA}"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Definition of a Whole Grain Food</a:t>
            </a:r>
            <a:endParaRPr lang="en-US" dirty="0"/>
          </a:p>
        </p:txBody>
      </p:sp>
      <p:sp>
        <p:nvSpPr>
          <p:cNvPr id="7" name="Slide Number Placeholder 6"/>
          <p:cNvSpPr>
            <a:spLocks noGrp="1"/>
          </p:cNvSpPr>
          <p:nvPr>
            <p:ph type="sldNum" sz="quarter" idx="12"/>
          </p:nvPr>
        </p:nvSpPr>
        <p:spPr/>
        <p:txBody>
          <a:bodyPr/>
          <a:lstStyle/>
          <a:p>
            <a:fld id="{24A2E2DA-4921-9545-9874-0B75848E99B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THE WHOLE GRAIN STAMP</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4A2E2DA-4921-9545-9874-0B75848E99BA}"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74665"/>
      </p:ext>
    </p:extLst>
  </p:cSld>
  <p:clrMap bg1="lt1" tx1="dk1" bg2="lt2" tx2="dk2" accent1="accent1" accent2="accent2" accent3="accent3" accent4="accent4" accent5="accent5" accent6="accent6" hlink="hlink" folHlink="folHlink"/>
  <p:sldLayoutIdLst>
    <p:sldLayoutId id="2147484265" r:id="rId1"/>
    <p:sldLayoutId id="2147484271" r:id="rId2"/>
    <p:sldLayoutId id="2147484266" r:id="rId3"/>
    <p:sldLayoutId id="2147484267" r:id="rId4"/>
    <p:sldLayoutId id="2147484268" r:id="rId5"/>
    <p:sldLayoutId id="2147484269" r:id="rId6"/>
    <p:sldLayoutId id="2147484270" r:id="rId7"/>
    <p:sldLayoutId id="2147484272" r:id="rId8"/>
    <p:sldLayoutId id="2147484273" r:id="rId9"/>
    <p:sldLayoutId id="2147484274" r:id="rId10"/>
    <p:sldLayoutId id="2147484275"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png"/><Relationship Id="rId8" Type="http://schemas.openxmlformats.org/officeDocument/2006/relationships/image" Target="../media/image22.JPG"/><Relationship Id="rId9" Type="http://schemas.openxmlformats.org/officeDocument/2006/relationships/image" Target="../media/image23.jpg"/><Relationship Id="rId10" Type="http://schemas.openxmlformats.org/officeDocument/2006/relationships/image" Target="../media/image24.png"/><Relationship Id="rId11"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4" Type="http://schemas.openxmlformats.org/officeDocument/2006/relationships/slideLayout" Target="../slideLayouts/slideLayout2.xml"/><Relationship Id="rId5" Type="http://schemas.openxmlformats.org/officeDocument/2006/relationships/notesSlide" Target="../notesSlides/notesSlide12.xml"/><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jpg"/><Relationship Id="rId9" Type="http://schemas.openxmlformats.org/officeDocument/2006/relationships/image" Target="../media/image3.png"/><Relationship Id="rId1" Type="http://schemas.openxmlformats.org/officeDocument/2006/relationships/tags" Target="../tags/tag4.xml"/><Relationship Id="rId2"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4" Type="http://schemas.openxmlformats.org/officeDocument/2006/relationships/slideLayout" Target="../slideLayouts/slideLayout2.xml"/><Relationship Id="rId5" Type="http://schemas.openxmlformats.org/officeDocument/2006/relationships/notesSlide" Target="../notesSlides/notesSlide14.xml"/><Relationship Id="rId6" Type="http://schemas.openxmlformats.org/officeDocument/2006/relationships/image" Target="../media/image3.png"/><Relationship Id="rId1" Type="http://schemas.openxmlformats.org/officeDocument/2006/relationships/tags" Target="../tags/tag5.xml"/><Relationship Id="rId2" Type="http://schemas.microsoft.com/office/2007/relationships/media"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9.gif"/><Relationship Id="rId6" Type="http://schemas.openxmlformats.org/officeDocument/2006/relationships/image" Target="../media/image30.png"/><Relationship Id="rId7"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5.png"/><Relationship Id="rId6"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image" Target="../media/image10.png"/><Relationship Id="rId7" Type="http://schemas.openxmlformats.org/officeDocument/2006/relationships/image" Target="../media/image11.jpg"/><Relationship Id="rId8"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4" Type="http://schemas.openxmlformats.org/officeDocument/2006/relationships/slideLayout" Target="../slideLayouts/slideLayout2.xml"/><Relationship Id="rId5" Type="http://schemas.openxmlformats.org/officeDocument/2006/relationships/notesSlide" Target="../notesSlides/notesSlide9.xml"/><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3.png"/><Relationship Id="rId1" Type="http://schemas.openxmlformats.org/officeDocument/2006/relationships/tags" Target="../tags/tag3.xml"/><Relationship Id="rId2"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19435" y="4350780"/>
            <a:ext cx="4601205" cy="1409700"/>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43897" y="1430594"/>
            <a:ext cx="7344697" cy="1769806"/>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5037" y="1672384"/>
            <a:ext cx="7584325" cy="1352666"/>
          </a:xfrm>
        </p:spPr>
        <p:txBody>
          <a:bodyPr/>
          <a:lstStyle/>
          <a:p>
            <a:r>
              <a:rPr lang="en-US" smtClean="0"/>
              <a:t>Developing the </a:t>
            </a:r>
            <a:br>
              <a:rPr lang="en-US" smtClean="0"/>
            </a:br>
            <a:r>
              <a:rPr lang="en-US" smtClean="0"/>
              <a:t>Whole Grain Stamp</a:t>
            </a:r>
            <a:endParaRPr lang="en-US" dirty="0"/>
          </a:p>
        </p:txBody>
      </p:sp>
      <p:sp>
        <p:nvSpPr>
          <p:cNvPr id="3" name="Subtitle 2"/>
          <p:cNvSpPr>
            <a:spLocks noGrp="1"/>
          </p:cNvSpPr>
          <p:nvPr>
            <p:ph type="subTitle" idx="1"/>
          </p:nvPr>
        </p:nvSpPr>
        <p:spPr>
          <a:xfrm>
            <a:off x="2119435" y="4439268"/>
            <a:ext cx="4601205" cy="1608295"/>
          </a:xfrm>
        </p:spPr>
        <p:txBody>
          <a:bodyPr>
            <a:noAutofit/>
          </a:bodyPr>
          <a:lstStyle/>
          <a:p>
            <a:pPr algn="ctr">
              <a:lnSpc>
                <a:spcPct val="120000"/>
              </a:lnSpc>
              <a:spcBef>
                <a:spcPts val="0"/>
              </a:spcBef>
            </a:pPr>
            <a:r>
              <a:rPr lang="en-US" b="1" spc="0" dirty="0" smtClean="0">
                <a:solidFill>
                  <a:schemeClr val="tx1"/>
                </a:solidFill>
                <a:latin typeface="+mn-lt"/>
              </a:rPr>
              <a:t>Cynthia Harriman</a:t>
            </a:r>
          </a:p>
          <a:p>
            <a:pPr algn="ctr">
              <a:lnSpc>
                <a:spcPct val="120000"/>
              </a:lnSpc>
              <a:spcBef>
                <a:spcPts val="0"/>
              </a:spcBef>
            </a:pPr>
            <a:r>
              <a:rPr lang="en-US" sz="1800" spc="0" dirty="0" smtClean="0">
                <a:solidFill>
                  <a:schemeClr val="tx1"/>
                </a:solidFill>
                <a:latin typeface="+mn-lt"/>
              </a:rPr>
              <a:t>Director of Food &amp; Nutrition Strategies</a:t>
            </a:r>
          </a:p>
          <a:p>
            <a:pPr algn="ctr">
              <a:lnSpc>
                <a:spcPct val="120000"/>
              </a:lnSpc>
              <a:spcBef>
                <a:spcPts val="0"/>
              </a:spcBef>
            </a:pPr>
            <a:r>
              <a:rPr lang="en-US" sz="1800" spc="0" dirty="0" err="1" smtClean="0">
                <a:solidFill>
                  <a:schemeClr val="tx1"/>
                </a:solidFill>
                <a:latin typeface="+mn-lt"/>
              </a:rPr>
              <a:t>Oldways</a:t>
            </a:r>
            <a:r>
              <a:rPr lang="en-US" sz="1800" spc="0" dirty="0" smtClean="0">
                <a:solidFill>
                  <a:schemeClr val="tx1"/>
                </a:solidFill>
                <a:latin typeface="+mn-lt"/>
              </a:rPr>
              <a:t> / </a:t>
            </a:r>
            <a:r>
              <a:rPr lang="en-US" sz="1800" spc="0" dirty="0" err="1" smtClean="0">
                <a:solidFill>
                  <a:schemeClr val="tx1"/>
                </a:solidFill>
                <a:latin typeface="+mn-lt"/>
              </a:rPr>
              <a:t>Oldways</a:t>
            </a:r>
            <a:r>
              <a:rPr lang="en-US" sz="1800" spc="0" dirty="0" smtClean="0">
                <a:solidFill>
                  <a:schemeClr val="tx1"/>
                </a:solidFill>
                <a:latin typeface="+mn-lt"/>
              </a:rPr>
              <a:t> Whole Grains Council</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63191592"/>
      </p:ext>
    </p:extLst>
  </p:cSld>
  <p:clrMapOvr>
    <a:masterClrMapping/>
  </p:clrMapOvr>
  <mc:AlternateContent xmlns:mc="http://schemas.openxmlformats.org/markup-compatibility/2006">
    <mc:Choice xmlns:p14="http://schemas.microsoft.com/office/powerpoint/2010/main" Requires="p14">
      <p:transition spd="slow" p14:dur="2000" advTm="19955"/>
    </mc:Choice>
    <mc:Fallback>
      <p:transition spd="slow" advTm="1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10</a:t>
            </a:fld>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875" y="2009490"/>
            <a:ext cx="5276849" cy="396556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950" y="4146258"/>
            <a:ext cx="1371600" cy="1828800"/>
          </a:xfrm>
          <a:prstGeom prst="rect">
            <a:avLst/>
          </a:prstGeom>
        </p:spPr>
      </p:pic>
      <p:grpSp>
        <p:nvGrpSpPr>
          <p:cNvPr id="8" name="Group 7"/>
          <p:cNvGrpSpPr/>
          <p:nvPr/>
        </p:nvGrpSpPr>
        <p:grpSpPr>
          <a:xfrm>
            <a:off x="334613" y="900402"/>
            <a:ext cx="1738854" cy="2867784"/>
            <a:chOff x="334613" y="900402"/>
            <a:chExt cx="1738854" cy="2867784"/>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13" y="2009490"/>
              <a:ext cx="1371600" cy="175869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67" y="900402"/>
              <a:ext cx="1371600" cy="1758696"/>
            </a:xfrm>
            <a:prstGeom prst="rect">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9522" y="1466850"/>
            <a:ext cx="1371600" cy="175260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9522" y="3870414"/>
            <a:ext cx="1371600" cy="2142744"/>
          </a:xfrm>
          <a:prstGeom prst="rect">
            <a:avLst/>
          </a:prstGeom>
        </p:spPr>
      </p:pic>
      <p:sp>
        <p:nvSpPr>
          <p:cNvPr id="11"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Products Using the</a:t>
            </a:r>
          </a:p>
          <a:p>
            <a:pPr algn="ctr"/>
            <a:r>
              <a:rPr lang="en-US" sz="3400" dirty="0" smtClean="0"/>
              <a:t>Whole Grain Stamp</a:t>
            </a:r>
            <a:endParaRPr lang="en-US" sz="3400" dirty="0"/>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8326905"/>
      </p:ext>
    </p:extLst>
  </p:cSld>
  <p:clrMapOvr>
    <a:masterClrMapping/>
  </p:clrMapOvr>
  <mc:AlternateContent xmlns:mc="http://schemas.openxmlformats.org/markup-compatibility/2006">
    <mc:Choice xmlns:p14="http://schemas.microsoft.com/office/powerpoint/2010/main" Requires="p14">
      <p:transition spd="slow" p14:dur="2000" advTm="19303"/>
    </mc:Choice>
    <mc:Fallback>
      <p:transition spd="slow" advTm="1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par>
                          <p:cTn id="15" fill="hold">
                            <p:stCondLst>
                              <p:cond delay="1500"/>
                            </p:stCondLst>
                            <p:childTnLst>
                              <p:par>
                                <p:cTn id="16" presetID="9"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11</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Creative Promotions</a:t>
            </a:r>
          </a:p>
          <a:p>
            <a:pPr algn="ctr"/>
            <a:r>
              <a:rPr lang="en-US" sz="3400" dirty="0" smtClean="0"/>
              <a:t>and Education</a:t>
            </a:r>
            <a:endParaRPr lang="en-US" sz="3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601" y="4014725"/>
            <a:ext cx="3702050" cy="2214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6634" y="1853391"/>
            <a:ext cx="2578100" cy="193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806" y="1843309"/>
            <a:ext cx="2384486" cy="1943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5076" y="1853391"/>
            <a:ext cx="1933575" cy="193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806" y="3967224"/>
            <a:ext cx="2421229" cy="2262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4629" y="3720071"/>
            <a:ext cx="1065229" cy="1032453"/>
          </a:xfrm>
          <a:prstGeom prst="rect">
            <a:avLst/>
          </a:prstGeom>
        </p:spPr>
      </p:pic>
      <p:sp>
        <p:nvSpPr>
          <p:cNvPr id="13" name="Rectangular Callout 12"/>
          <p:cNvSpPr/>
          <p:nvPr/>
        </p:nvSpPr>
        <p:spPr>
          <a:xfrm>
            <a:off x="1967415" y="2243255"/>
            <a:ext cx="1266825" cy="264664"/>
          </a:xfrm>
          <a:prstGeom prst="wedgeRectCallout">
            <a:avLst>
              <a:gd name="adj1" fmla="val -42637"/>
              <a:gd name="adj2" fmla="val 984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University</a:t>
            </a:r>
            <a:endParaRPr lang="en-US" dirty="0">
              <a:solidFill>
                <a:schemeClr val="tx1"/>
              </a:solidFill>
            </a:endParaRPr>
          </a:p>
        </p:txBody>
      </p:sp>
      <p:sp>
        <p:nvSpPr>
          <p:cNvPr id="14" name="Rectangular Callout 13"/>
          <p:cNvSpPr/>
          <p:nvPr/>
        </p:nvSpPr>
        <p:spPr>
          <a:xfrm>
            <a:off x="4546601" y="1816486"/>
            <a:ext cx="1548709" cy="264664"/>
          </a:xfrm>
          <a:prstGeom prst="wedgeRectCallout">
            <a:avLst>
              <a:gd name="adj1" fmla="val -42637"/>
              <a:gd name="adj2" fmla="val 984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Supermarket</a:t>
            </a:r>
            <a:endParaRPr lang="en-US" dirty="0">
              <a:solidFill>
                <a:schemeClr val="tx1"/>
              </a:solidFill>
            </a:endParaRPr>
          </a:p>
        </p:txBody>
      </p:sp>
      <p:sp>
        <p:nvSpPr>
          <p:cNvPr id="15" name="Rectangular Callout 14"/>
          <p:cNvSpPr/>
          <p:nvPr/>
        </p:nvSpPr>
        <p:spPr>
          <a:xfrm>
            <a:off x="7085277" y="1963098"/>
            <a:ext cx="1070262" cy="284857"/>
          </a:xfrm>
          <a:prstGeom prst="wedgeRectCallout">
            <a:avLst>
              <a:gd name="adj1" fmla="val -42637"/>
              <a:gd name="adj2" fmla="val 984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Daycare</a:t>
            </a:r>
            <a:endParaRPr lang="en-US" dirty="0">
              <a:solidFill>
                <a:schemeClr val="tx1"/>
              </a:solidFill>
            </a:endParaRPr>
          </a:p>
        </p:txBody>
      </p:sp>
      <p:sp>
        <p:nvSpPr>
          <p:cNvPr id="16" name="Rectangular Callout 15"/>
          <p:cNvSpPr/>
          <p:nvPr/>
        </p:nvSpPr>
        <p:spPr>
          <a:xfrm>
            <a:off x="1878240" y="4094769"/>
            <a:ext cx="1230011" cy="283059"/>
          </a:xfrm>
          <a:prstGeom prst="wedgeRectCallout">
            <a:avLst>
              <a:gd name="adj1" fmla="val -42637"/>
              <a:gd name="adj2" fmla="val 984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Fast Food</a:t>
            </a:r>
            <a:endParaRPr lang="en-US" dirty="0">
              <a:solidFill>
                <a:schemeClr val="tx1"/>
              </a:solidFill>
            </a:endParaRPr>
          </a:p>
        </p:txBody>
      </p:sp>
      <p:sp>
        <p:nvSpPr>
          <p:cNvPr id="17" name="Rectangular Callout 16"/>
          <p:cNvSpPr/>
          <p:nvPr/>
        </p:nvSpPr>
        <p:spPr>
          <a:xfrm>
            <a:off x="6680450" y="4094769"/>
            <a:ext cx="1475089" cy="325817"/>
          </a:xfrm>
          <a:prstGeom prst="wedgeRectCallout">
            <a:avLst>
              <a:gd name="adj1" fmla="val -42637"/>
              <a:gd name="adj2" fmla="val 984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Everywhere</a:t>
            </a:r>
            <a:endParaRPr lang="en-US" dirty="0">
              <a:solidFill>
                <a:schemeClr val="tx1"/>
              </a:solidFill>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3590859"/>
      </p:ext>
    </p:extLst>
  </p:cSld>
  <p:clrMapOvr>
    <a:masterClrMapping/>
  </p:clrMapOvr>
  <mc:AlternateContent xmlns:mc="http://schemas.openxmlformats.org/markup-compatibility/2006">
    <mc:Choice xmlns:p14="http://schemas.microsoft.com/office/powerpoint/2010/main" Requires="p14">
      <p:transition spd="slow" p14:dur="2000" advTm="23276"/>
    </mc:Choice>
    <mc:Fallback>
      <p:transition spd="slow" advTm="2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12</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Growing Awareness,</a:t>
            </a:r>
          </a:p>
          <a:p>
            <a:pPr algn="ctr"/>
            <a:r>
              <a:rPr lang="en-US" sz="3400" dirty="0" smtClean="0"/>
              <a:t>Trust and Impact</a:t>
            </a:r>
            <a:endParaRPr lang="en-US" sz="34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250" y="1978518"/>
            <a:ext cx="2014053" cy="301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591082" y="5599960"/>
            <a:ext cx="1598515" cy="461665"/>
          </a:xfrm>
          <a:prstGeom prst="rect">
            <a:avLst/>
          </a:prstGeom>
          <a:noFill/>
        </p:spPr>
        <p:txBody>
          <a:bodyPr wrap="none" rtlCol="0">
            <a:spAutoFit/>
          </a:bodyPr>
          <a:lstStyle/>
          <a:p>
            <a:r>
              <a:rPr lang="en-US" sz="1200" i="1" dirty="0" smtClean="0"/>
              <a:t>Source: USDA</a:t>
            </a:r>
          </a:p>
          <a:p>
            <a:r>
              <a:rPr lang="en-US" sz="1200" i="1" dirty="0" smtClean="0"/>
              <a:t>NHANES 2004-2014</a:t>
            </a:r>
            <a:endParaRPr lang="en-US" sz="1200" i="1" dirty="0"/>
          </a:p>
        </p:txBody>
      </p:sp>
      <p:grpSp>
        <p:nvGrpSpPr>
          <p:cNvPr id="15" name="Group 14"/>
          <p:cNvGrpSpPr/>
          <p:nvPr/>
        </p:nvGrpSpPr>
        <p:grpSpPr>
          <a:xfrm>
            <a:off x="2803461" y="1978518"/>
            <a:ext cx="5785204" cy="4219392"/>
            <a:chOff x="2803461" y="1978518"/>
            <a:chExt cx="5785204" cy="4219392"/>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3461" y="1978518"/>
              <a:ext cx="2517648" cy="3014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0267" y="1978518"/>
              <a:ext cx="2958398" cy="4219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2840943" y="5422112"/>
              <a:ext cx="2480166" cy="646331"/>
            </a:xfrm>
            <a:prstGeom prst="rect">
              <a:avLst/>
            </a:prstGeom>
            <a:noFill/>
          </p:spPr>
          <p:txBody>
            <a:bodyPr wrap="none" rtlCol="0">
              <a:spAutoFit/>
            </a:bodyPr>
            <a:lstStyle/>
            <a:p>
              <a:r>
                <a:rPr lang="en-US" sz="1200" i="1" dirty="0" smtClean="0"/>
                <a:t>Source: </a:t>
              </a:r>
              <a:r>
                <a:rPr lang="en-US" sz="1200" i="1" dirty="0" err="1" smtClean="0"/>
                <a:t>Oldways</a:t>
              </a:r>
              <a:r>
                <a:rPr lang="en-US" sz="1200" i="1" dirty="0" smtClean="0"/>
                <a:t> 2015 </a:t>
              </a:r>
            </a:p>
            <a:p>
              <a:r>
                <a:rPr lang="en-US" sz="1200" i="1" dirty="0" smtClean="0"/>
                <a:t>Whole Grains Consumer Insights </a:t>
              </a:r>
            </a:p>
            <a:p>
              <a:r>
                <a:rPr lang="en-US" sz="1200" i="1" dirty="0" smtClean="0"/>
                <a:t>Survey of 1500 adults</a:t>
              </a:r>
              <a:endParaRPr lang="en-US" sz="1200" i="1" dirty="0"/>
            </a:p>
          </p:txBody>
        </p:sp>
      </p:grpSp>
      <p:grpSp>
        <p:nvGrpSpPr>
          <p:cNvPr id="17" name="Group 16"/>
          <p:cNvGrpSpPr/>
          <p:nvPr/>
        </p:nvGrpSpPr>
        <p:grpSpPr>
          <a:xfrm>
            <a:off x="592896" y="4509005"/>
            <a:ext cx="1890356" cy="944052"/>
            <a:chOff x="565188" y="4509005"/>
            <a:chExt cx="1890356" cy="944052"/>
          </a:xfrm>
        </p:grpSpPr>
        <p:grpSp>
          <p:nvGrpSpPr>
            <p:cNvPr id="12" name="Group 11"/>
            <p:cNvGrpSpPr/>
            <p:nvPr/>
          </p:nvGrpSpPr>
          <p:grpSpPr>
            <a:xfrm>
              <a:off x="565188" y="4572000"/>
              <a:ext cx="1844177" cy="881057"/>
              <a:chOff x="689602" y="4949027"/>
              <a:chExt cx="1844177" cy="881057"/>
            </a:xfrm>
          </p:grpSpPr>
          <p:sp>
            <p:nvSpPr>
              <p:cNvPr id="11" name="Rectangle 10"/>
              <p:cNvSpPr/>
              <p:nvPr/>
            </p:nvSpPr>
            <p:spPr>
              <a:xfrm>
                <a:off x="689602" y="4949027"/>
                <a:ext cx="1787027" cy="8429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746752" y="4987127"/>
                <a:ext cx="273855" cy="66037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1445" y="5060643"/>
                <a:ext cx="1502334" cy="769441"/>
              </a:xfrm>
              <a:prstGeom prst="rect">
                <a:avLst/>
              </a:prstGeom>
              <a:noFill/>
            </p:spPr>
            <p:txBody>
              <a:bodyPr wrap="none" rtlCol="0">
                <a:spAutoFit/>
              </a:bodyPr>
              <a:lstStyle/>
              <a:p>
                <a:r>
                  <a:rPr lang="en-US" sz="4400" dirty="0" smtClean="0">
                    <a:solidFill>
                      <a:srgbClr val="FF0000"/>
                    </a:solidFill>
                    <a:latin typeface="+mj-lt"/>
                  </a:rPr>
                  <a:t>50%</a:t>
                </a:r>
                <a:endParaRPr lang="en-US" sz="4400" dirty="0">
                  <a:solidFill>
                    <a:srgbClr val="FF0000"/>
                  </a:solidFill>
                  <a:latin typeface="+mj-lt"/>
                </a:endParaRPr>
              </a:p>
            </p:txBody>
          </p:sp>
        </p:grpSp>
        <p:sp>
          <p:nvSpPr>
            <p:cNvPr id="16" name="TextBox 15"/>
            <p:cNvSpPr txBox="1"/>
            <p:nvPr/>
          </p:nvSpPr>
          <p:spPr>
            <a:xfrm>
              <a:off x="887331" y="4509005"/>
              <a:ext cx="1568213" cy="369332"/>
            </a:xfrm>
            <a:prstGeom prst="rect">
              <a:avLst/>
            </a:prstGeom>
            <a:noFill/>
          </p:spPr>
          <p:txBody>
            <a:bodyPr wrap="square" rtlCol="0">
              <a:spAutoFit/>
            </a:bodyPr>
            <a:lstStyle/>
            <a:p>
              <a:r>
                <a:rPr lang="en-US" dirty="0" smtClean="0">
                  <a:solidFill>
                    <a:srgbClr val="FF0000"/>
                  </a:solidFill>
                </a:rPr>
                <a:t>consumption</a:t>
              </a:r>
              <a:endParaRPr lang="en-US" dirty="0">
                <a:solidFill>
                  <a:srgbClr val="FF0000"/>
                </a:solidFill>
              </a:endParaRPr>
            </a:p>
          </p:txBody>
        </p:sp>
      </p:gr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42513259"/>
      </p:ext>
    </p:extLst>
  </p:cSld>
  <p:clrMapOvr>
    <a:masterClrMapping/>
  </p:clrMapOvr>
  <mc:AlternateContent xmlns:mc="http://schemas.openxmlformats.org/markup-compatibility/2006">
    <mc:Choice xmlns:p14="http://schemas.microsoft.com/office/powerpoint/2010/main" Requires="p14">
      <p:transition spd="slow" p14:dur="2000" advTm="27550"/>
    </mc:Choice>
    <mc:Fallback>
      <p:transition spd="slow" advTm="2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13</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What’s Next?</a:t>
            </a:r>
            <a:endParaRPr lang="en-US" sz="3400" dirty="0"/>
          </a:p>
        </p:txBody>
      </p:sp>
      <p:sp>
        <p:nvSpPr>
          <p:cNvPr id="8" name="Up Arrow 7"/>
          <p:cNvSpPr/>
          <p:nvPr/>
        </p:nvSpPr>
        <p:spPr>
          <a:xfrm>
            <a:off x="4275383" y="4909038"/>
            <a:ext cx="633046" cy="107266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537" y="1544123"/>
            <a:ext cx="6521962" cy="3982998"/>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96181164"/>
      </p:ext>
    </p:extLst>
  </p:cSld>
  <p:clrMapOvr>
    <a:masterClrMapping/>
  </p:clrMapOvr>
  <mc:AlternateContent xmlns:mc="http://schemas.openxmlformats.org/markup-compatibility/2006">
    <mc:Choice xmlns:p14="http://schemas.microsoft.com/office/powerpoint/2010/main" Requires="p14">
      <p:transition spd="slow" p14:dur="2000" advTm="34275"/>
    </mc:Choice>
    <mc:Fallback>
      <p:transition spd="slow" advTm="3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14</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Steps for Success</a:t>
            </a:r>
            <a:endParaRPr lang="en-US" sz="3400" dirty="0"/>
          </a:p>
        </p:txBody>
      </p:sp>
      <p:sp>
        <p:nvSpPr>
          <p:cNvPr id="5" name="TextBox 4"/>
          <p:cNvSpPr txBox="1"/>
          <p:nvPr/>
        </p:nvSpPr>
        <p:spPr>
          <a:xfrm>
            <a:off x="869525" y="1711254"/>
            <a:ext cx="7631723" cy="4401205"/>
          </a:xfrm>
          <a:prstGeom prst="rect">
            <a:avLst/>
          </a:prstGeom>
          <a:noFill/>
        </p:spPr>
        <p:txBody>
          <a:bodyPr wrap="square" rtlCol="0">
            <a:spAutoFit/>
          </a:bodyPr>
          <a:lstStyle/>
          <a:p>
            <a:pPr marL="342900" indent="-342900">
              <a:spcAft>
                <a:spcPts val="1200"/>
              </a:spcAft>
              <a:buFont typeface="+mj-lt"/>
              <a:buAutoNum type="arabicPeriod"/>
            </a:pPr>
            <a:r>
              <a:rPr lang="en-US" sz="2400" b="1" dirty="0" smtClean="0"/>
              <a:t>Build a reputation as an organization with worldwide reach and respect.</a:t>
            </a:r>
          </a:p>
          <a:p>
            <a:pPr marL="342900" indent="-342900">
              <a:spcAft>
                <a:spcPts val="1200"/>
              </a:spcAft>
              <a:buFont typeface="+mj-lt"/>
              <a:buAutoNum type="arabicPeriod"/>
            </a:pPr>
            <a:r>
              <a:rPr lang="en-US" sz="2400" b="1" dirty="0" smtClean="0"/>
              <a:t>Identify a crucial nutrition need.</a:t>
            </a:r>
          </a:p>
          <a:p>
            <a:pPr marL="342900" indent="-342900">
              <a:spcAft>
                <a:spcPts val="1200"/>
              </a:spcAft>
              <a:buFont typeface="+mj-lt"/>
              <a:buAutoNum type="arabicPeriod"/>
            </a:pPr>
            <a:r>
              <a:rPr lang="en-US" sz="2400" b="1" dirty="0" smtClean="0"/>
              <a:t>Find a solution that works for all parties concerned.</a:t>
            </a:r>
          </a:p>
          <a:p>
            <a:pPr marL="342900" indent="-342900">
              <a:spcAft>
                <a:spcPts val="1200"/>
              </a:spcAft>
              <a:buFont typeface="+mj-lt"/>
              <a:buAutoNum type="arabicPeriod"/>
            </a:pPr>
            <a:r>
              <a:rPr lang="en-US" sz="2400" b="1" dirty="0" smtClean="0"/>
              <a:t>Spread the word, with creative programming and promotions.</a:t>
            </a:r>
          </a:p>
          <a:p>
            <a:pPr marL="342900" indent="-342900">
              <a:spcAft>
                <a:spcPts val="1200"/>
              </a:spcAft>
              <a:buFont typeface="+mj-lt"/>
              <a:buAutoNum type="arabicPeriod"/>
            </a:pPr>
            <a:r>
              <a:rPr lang="en-US" sz="2400" b="1" dirty="0" smtClean="0"/>
              <a:t>Even after success arrives, keep tweaking and </a:t>
            </a:r>
            <a:r>
              <a:rPr lang="en-US" sz="2400" b="1" smtClean="0"/>
              <a:t>improving everything to </a:t>
            </a:r>
            <a:r>
              <a:rPr lang="en-US" sz="2400" b="1" dirty="0" smtClean="0"/>
              <a:t>continue moving forward.</a:t>
            </a:r>
            <a:endParaRPr lang="en-US" sz="2400" b="1" dirty="0"/>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6184300"/>
      </p:ext>
    </p:extLst>
  </p:cSld>
  <p:clrMapOvr>
    <a:masterClrMapping/>
  </p:clrMapOvr>
  <mc:AlternateContent xmlns:mc="http://schemas.openxmlformats.org/markup-compatibility/2006">
    <mc:Choice xmlns:p14="http://schemas.microsoft.com/office/powerpoint/2010/main" Requires="p14">
      <p:transition spd="slow" p14:dur="2000" advTm="28559"/>
    </mc:Choice>
    <mc:Fallback>
      <p:transition spd="slow" advTm="2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WLogoHTH_green.gif"/>
          <p:cNvPicPr>
            <a:picLocks/>
          </p:cNvPicPr>
          <p:nvPr/>
        </p:nvPicPr>
        <p:blipFill>
          <a:blip r:embed="rId5">
            <a:extLst>
              <a:ext uri="{28A0092B-C50C-407E-A947-70E740481C1C}">
                <a14:useLocalDpi xmlns:a14="http://schemas.microsoft.com/office/drawing/2010/main" val="0"/>
              </a:ext>
            </a:extLst>
          </a:blip>
          <a:stretch>
            <a:fillRect/>
          </a:stretch>
        </p:blipFill>
        <p:spPr>
          <a:xfrm>
            <a:off x="2743256" y="2363181"/>
            <a:ext cx="3590925" cy="1295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5488" y="3719710"/>
            <a:ext cx="3186460" cy="1612612"/>
          </a:xfrm>
          <a:prstGeom prst="rect">
            <a:avLst/>
          </a:prstGeom>
        </p:spPr>
      </p:pic>
      <p:sp>
        <p:nvSpPr>
          <p:cNvPr id="7" name="TextBox 6"/>
          <p:cNvSpPr txBox="1"/>
          <p:nvPr/>
        </p:nvSpPr>
        <p:spPr>
          <a:xfrm>
            <a:off x="472167" y="5761415"/>
            <a:ext cx="8304609" cy="365733"/>
          </a:xfrm>
          <a:prstGeom prst="rect">
            <a:avLst/>
          </a:prstGeom>
          <a:noFill/>
        </p:spPr>
        <p:txBody>
          <a:bodyPr wrap="square" lIns="57397" tIns="28698" rIns="57397" bIns="28698" rtlCol="0">
            <a:spAutoFit/>
          </a:bodyPr>
          <a:lstStyle/>
          <a:p>
            <a:pPr algn="ctr"/>
            <a:r>
              <a:rPr lang="en-US" sz="2000" dirty="0" err="1"/>
              <a:t>www.oldwayspt.org</a:t>
            </a:r>
            <a:r>
              <a:rPr lang="en-US" sz="2000" dirty="0"/>
              <a:t> </a:t>
            </a:r>
            <a:r>
              <a:rPr lang="en-US" sz="2000" dirty="0" smtClean="0"/>
              <a:t>and </a:t>
            </a:r>
            <a:r>
              <a:rPr lang="en-US" sz="2000" dirty="0" err="1" smtClean="0"/>
              <a:t>www.WholeGrainsCouncil.org</a:t>
            </a:r>
            <a:endParaRPr lang="en-US" sz="2000" dirty="0"/>
          </a:p>
        </p:txBody>
      </p:sp>
      <p:sp>
        <p:nvSpPr>
          <p:cNvPr id="8" name="TextBox 7"/>
          <p:cNvSpPr txBox="1"/>
          <p:nvPr/>
        </p:nvSpPr>
        <p:spPr>
          <a:xfrm>
            <a:off x="-121186" y="1015198"/>
            <a:ext cx="9144000" cy="954107"/>
          </a:xfrm>
          <a:prstGeom prst="rect">
            <a:avLst/>
          </a:prstGeom>
          <a:noFill/>
        </p:spPr>
        <p:txBody>
          <a:bodyPr wrap="square" rtlCol="0">
            <a:spAutoFit/>
          </a:bodyPr>
          <a:lstStyle/>
          <a:p>
            <a:pPr algn="ctr"/>
            <a:r>
              <a:rPr lang="en-US" sz="3200" dirty="0" smtClean="0"/>
              <a:t>Thank You!</a:t>
            </a:r>
          </a:p>
          <a:p>
            <a:pPr algn="ctr"/>
            <a:r>
              <a:rPr lang="en-US" sz="2400" dirty="0" smtClean="0"/>
              <a:t>Questions: </a:t>
            </a:r>
            <a:r>
              <a:rPr lang="en-US" sz="2400" dirty="0" err="1" smtClean="0"/>
              <a:t>cynthia@oldwayspt.org</a:t>
            </a:r>
            <a:endParaRPr lang="en-US" sz="2400" dirty="0"/>
          </a:p>
        </p:txBody>
      </p:sp>
      <p:sp>
        <p:nvSpPr>
          <p:cNvPr id="10" name="Footer Placeholder 9"/>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11" name="Slide Number Placeholder 10"/>
          <p:cNvSpPr>
            <a:spLocks noGrp="1"/>
          </p:cNvSpPr>
          <p:nvPr>
            <p:ph type="sldNum" sz="quarter" idx="12"/>
          </p:nvPr>
        </p:nvSpPr>
        <p:spPr/>
        <p:txBody>
          <a:bodyPr/>
          <a:lstStyle/>
          <a:p>
            <a:fld id="{24A2E2DA-4921-9545-9874-0B75848E99BA}" type="slidenum">
              <a:rPr lang="en-US" smtClean="0"/>
              <a:pPr/>
              <a:t>15</a:t>
            </a:fld>
            <a:endParaRPr 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6075977"/>
      </p:ext>
    </p:extLst>
  </p:cSld>
  <p:clrMapOvr>
    <a:masterClrMapping/>
  </p:clrMapOvr>
  <mc:AlternateContent xmlns:mc="http://schemas.openxmlformats.org/markup-compatibility/2006">
    <mc:Choice xmlns:p14="http://schemas.microsoft.com/office/powerpoint/2010/main" Requires="p14">
      <p:transition spd="slow" p14:dur="2000" advTm="10509"/>
    </mc:Choice>
    <mc:Fallback>
      <p:transition spd="slow" advTm="10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DEVELOPING THE 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2</a:t>
            </a:fld>
            <a:endParaRPr lang="en-US" dirty="0"/>
          </a:p>
        </p:txBody>
      </p:sp>
      <p:sp>
        <p:nvSpPr>
          <p:cNvPr id="4" name="Title 1"/>
          <p:cNvSpPr txBox="1">
            <a:spLocks/>
          </p:cNvSpPr>
          <p:nvPr/>
        </p:nvSpPr>
        <p:spPr>
          <a:xfrm>
            <a:off x="0" y="909403"/>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The </a:t>
            </a:r>
            <a:r>
              <a:rPr lang="en-US" sz="3400" dirty="0" err="1" smtClean="0"/>
              <a:t>Oldways</a:t>
            </a:r>
            <a:r>
              <a:rPr lang="en-US" sz="3400" dirty="0" smtClean="0"/>
              <a:t> Whole Grains Council</a:t>
            </a:r>
            <a:endParaRPr lang="en-US" sz="3400" dirty="0"/>
          </a:p>
        </p:txBody>
      </p:sp>
      <p:sp>
        <p:nvSpPr>
          <p:cNvPr id="5" name="TextBox 4"/>
          <p:cNvSpPr txBox="1"/>
          <p:nvPr/>
        </p:nvSpPr>
        <p:spPr>
          <a:xfrm>
            <a:off x="931985" y="1884961"/>
            <a:ext cx="7631723" cy="4154984"/>
          </a:xfrm>
          <a:prstGeom prst="rect">
            <a:avLst/>
          </a:prstGeom>
          <a:noFill/>
        </p:spPr>
        <p:txBody>
          <a:bodyPr wrap="square" rtlCol="0">
            <a:spAutoFit/>
          </a:bodyPr>
          <a:lstStyle/>
          <a:p>
            <a:pPr>
              <a:spcAft>
                <a:spcPts val="1600"/>
              </a:spcAft>
            </a:pPr>
            <a:r>
              <a:rPr lang="en-US" sz="2800" b="1" dirty="0" smtClean="0"/>
              <a:t>Our mission</a:t>
            </a:r>
            <a:r>
              <a:rPr lang="mr-IN" sz="2800" b="1" dirty="0" smtClean="0"/>
              <a:t>…</a:t>
            </a:r>
            <a:r>
              <a:rPr lang="en-US" sz="2800" b="1" dirty="0" smtClean="0"/>
              <a:t>.</a:t>
            </a:r>
          </a:p>
          <a:p>
            <a:pPr marL="466344" indent="-466344">
              <a:spcAft>
                <a:spcPts val="1600"/>
              </a:spcAft>
              <a:buFont typeface="Wingdings" charset="2"/>
              <a:buChar char="Ø"/>
            </a:pPr>
            <a:r>
              <a:rPr lang="en-US" sz="2800" b="1" dirty="0" smtClean="0"/>
              <a:t>To help consumers find whole grain foods and understand their health benefits</a:t>
            </a:r>
          </a:p>
          <a:p>
            <a:pPr marL="466344" indent="-466344">
              <a:spcAft>
                <a:spcPts val="1600"/>
              </a:spcAft>
              <a:buFont typeface="Wingdings" charset="2"/>
              <a:buChar char="Ø"/>
            </a:pPr>
            <a:r>
              <a:rPr lang="en-US" sz="2800" b="1" dirty="0" smtClean="0"/>
              <a:t>To help manufacturers and restaurants create delicious whole grain foods</a:t>
            </a:r>
          </a:p>
          <a:p>
            <a:pPr marL="466344" indent="-466344">
              <a:spcAft>
                <a:spcPts val="1600"/>
              </a:spcAft>
              <a:buFont typeface="Wingdings" charset="2"/>
              <a:buChar char="Ø"/>
            </a:pPr>
            <a:r>
              <a:rPr lang="en-US" sz="2800" b="1" dirty="0" smtClean="0"/>
              <a:t>To help the media write accurate and compelling stories about whole grains.</a:t>
            </a:r>
            <a:endParaRPr lang="en-US" sz="2800" b="1"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31925303"/>
      </p:ext>
    </p:extLst>
  </p:cSld>
  <p:clrMapOvr>
    <a:masterClrMapping/>
  </p:clrMapOvr>
  <mc:AlternateContent xmlns:mc="http://schemas.openxmlformats.org/markup-compatibility/2006">
    <mc:Choice xmlns:p14="http://schemas.microsoft.com/office/powerpoint/2010/main" Requires="p14">
      <p:transition spd="slow" p14:dur="2000" advTm="38119"/>
    </mc:Choice>
    <mc:Fallback>
      <p:transition spd="slow" advTm="3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DEVELOPING THE 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3</a:t>
            </a:fld>
            <a:endParaRPr lang="en-US" dirty="0"/>
          </a:p>
        </p:txBody>
      </p:sp>
      <p:sp>
        <p:nvSpPr>
          <p:cNvPr id="4" name="Title 1"/>
          <p:cNvSpPr txBox="1">
            <a:spLocks/>
          </p:cNvSpPr>
          <p:nvPr/>
        </p:nvSpPr>
        <p:spPr>
          <a:xfrm>
            <a:off x="0"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Identify a Need:</a:t>
            </a:r>
          </a:p>
          <a:p>
            <a:pPr algn="ctr"/>
            <a:r>
              <a:rPr lang="en-US" sz="3400" dirty="0" smtClean="0"/>
              <a:t>No one’s eating enough whole grains</a:t>
            </a:r>
            <a:endParaRPr lang="en-US" sz="3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889" y="1801409"/>
            <a:ext cx="6689350" cy="4420448"/>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86105141"/>
      </p:ext>
    </p:extLst>
  </p:cSld>
  <p:clrMapOvr>
    <a:masterClrMapping/>
  </p:clrMapOvr>
  <mc:AlternateContent xmlns:mc="http://schemas.openxmlformats.org/markup-compatibility/2006">
    <mc:Choice xmlns:p14="http://schemas.microsoft.com/office/powerpoint/2010/main" Requires="p14">
      <p:transition spd="slow" p14:dur="2000" advTm="30549"/>
    </mc:Choice>
    <mc:Fallback>
      <p:transition spd="slow" advTm="3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DEVELOPING THE 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4</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smtClean="0"/>
              <a:t>Partly because labels are confusing!</a:t>
            </a:r>
            <a:endParaRPr lang="en-US" sz="3400" dirty="0"/>
          </a:p>
        </p:txBody>
      </p:sp>
      <p:pic>
        <p:nvPicPr>
          <p:cNvPr id="5" name="Picture 3" descr="collage2flat.tif                                               000B6891&#13;Macintosh Hdd                  7C256A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277" y="1839933"/>
            <a:ext cx="62198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6216734"/>
      </p:ext>
    </p:extLst>
  </p:cSld>
  <p:clrMapOvr>
    <a:masterClrMapping/>
  </p:clrMapOvr>
  <mc:AlternateContent xmlns:mc="http://schemas.openxmlformats.org/markup-compatibility/2006">
    <mc:Choice xmlns:p14="http://schemas.microsoft.com/office/powerpoint/2010/main" Requires="p14">
      <p:transition spd="slow" p14:dur="2000" advTm="19225"/>
    </mc:Choice>
    <mc:Fallback>
      <p:transition spd="slow" advTm="1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DEVELOPING THE 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5</a:t>
            </a:fld>
            <a:endParaRPr lang="en-US" dirty="0"/>
          </a:p>
        </p:txBody>
      </p:sp>
      <p:grpSp>
        <p:nvGrpSpPr>
          <p:cNvPr id="17" name="Group 16"/>
          <p:cNvGrpSpPr/>
          <p:nvPr/>
        </p:nvGrpSpPr>
        <p:grpSpPr>
          <a:xfrm>
            <a:off x="1221839" y="1137836"/>
            <a:ext cx="3829050" cy="3143250"/>
            <a:chOff x="1221839" y="1137836"/>
            <a:chExt cx="3829050" cy="3143250"/>
          </a:xfrm>
        </p:grpSpPr>
        <p:sp>
          <p:nvSpPr>
            <p:cNvPr id="14" name="Rectangle 13"/>
            <p:cNvSpPr/>
            <p:nvPr/>
          </p:nvSpPr>
          <p:spPr>
            <a:xfrm>
              <a:off x="1221839" y="2393253"/>
              <a:ext cx="223837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07639" y="1137836"/>
              <a:ext cx="3143250" cy="3143250"/>
            </a:xfrm>
            <a:prstGeom prst="ellipse">
              <a:avLst/>
            </a:prstGeom>
            <a:solidFill>
              <a:schemeClr val="accent1">
                <a:alpha val="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9" name="TextBox 8"/>
            <p:cNvSpPr txBox="1"/>
            <p:nvPr/>
          </p:nvSpPr>
          <p:spPr>
            <a:xfrm>
              <a:off x="1240889" y="2393253"/>
              <a:ext cx="2219325" cy="461665"/>
            </a:xfrm>
            <a:prstGeom prst="rect">
              <a:avLst/>
            </a:prstGeom>
            <a:noFill/>
          </p:spPr>
          <p:txBody>
            <a:bodyPr wrap="square" rtlCol="0">
              <a:spAutoFit/>
            </a:bodyPr>
            <a:lstStyle/>
            <a:p>
              <a:r>
                <a:rPr lang="en-US" sz="2400" b="1" dirty="0" smtClean="0"/>
                <a:t>CONSUMERS</a:t>
              </a:r>
              <a:endParaRPr lang="en-US" sz="2400" b="1" dirty="0"/>
            </a:p>
          </p:txBody>
        </p:sp>
      </p:grpSp>
      <p:grpSp>
        <p:nvGrpSpPr>
          <p:cNvPr id="18" name="Group 17"/>
          <p:cNvGrpSpPr/>
          <p:nvPr/>
        </p:nvGrpSpPr>
        <p:grpSpPr>
          <a:xfrm>
            <a:off x="3736439" y="1137836"/>
            <a:ext cx="4764809" cy="3143250"/>
            <a:chOff x="3736439" y="1137836"/>
            <a:chExt cx="4764809" cy="3143250"/>
          </a:xfrm>
        </p:grpSpPr>
        <p:sp>
          <p:nvSpPr>
            <p:cNvPr id="7" name="Oval 6"/>
            <p:cNvSpPr/>
            <p:nvPr/>
          </p:nvSpPr>
          <p:spPr>
            <a:xfrm>
              <a:off x="3736439" y="1137836"/>
              <a:ext cx="3143250" cy="3143250"/>
            </a:xfrm>
            <a:prstGeom prst="ellipse">
              <a:avLst/>
            </a:prstGeom>
            <a:solidFill>
              <a:schemeClr val="accent1">
                <a:alpha val="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24673" y="2393253"/>
              <a:ext cx="291922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24673" y="2393253"/>
              <a:ext cx="3076575" cy="461665"/>
            </a:xfrm>
            <a:prstGeom prst="rect">
              <a:avLst/>
            </a:prstGeom>
            <a:noFill/>
          </p:spPr>
          <p:txBody>
            <a:bodyPr wrap="square" rtlCol="0">
              <a:spAutoFit/>
            </a:bodyPr>
            <a:lstStyle/>
            <a:p>
              <a:r>
                <a:rPr lang="en-US" sz="2400" b="1" smtClean="0"/>
                <a:t>MANUFACTURERS</a:t>
              </a:r>
              <a:endParaRPr lang="en-US" sz="2400" b="1" dirty="0"/>
            </a:p>
          </p:txBody>
        </p:sp>
      </p:grpSp>
      <p:grpSp>
        <p:nvGrpSpPr>
          <p:cNvPr id="13" name="Group 12"/>
          <p:cNvGrpSpPr/>
          <p:nvPr/>
        </p:nvGrpSpPr>
        <p:grpSpPr>
          <a:xfrm>
            <a:off x="2707739" y="2943225"/>
            <a:ext cx="3143250" cy="3200400"/>
            <a:chOff x="2707739" y="2943225"/>
            <a:chExt cx="3143250" cy="3200400"/>
          </a:xfrm>
        </p:grpSpPr>
        <p:grpSp>
          <p:nvGrpSpPr>
            <p:cNvPr id="19" name="Group 18"/>
            <p:cNvGrpSpPr/>
            <p:nvPr/>
          </p:nvGrpSpPr>
          <p:grpSpPr>
            <a:xfrm>
              <a:off x="2707739" y="3000375"/>
              <a:ext cx="3143250" cy="3143250"/>
              <a:chOff x="2707739" y="3000375"/>
              <a:chExt cx="3143250" cy="3143250"/>
            </a:xfrm>
          </p:grpSpPr>
          <p:sp>
            <p:nvSpPr>
              <p:cNvPr id="6" name="Oval 5"/>
              <p:cNvSpPr/>
              <p:nvPr/>
            </p:nvSpPr>
            <p:spPr>
              <a:xfrm>
                <a:off x="2707739" y="3000375"/>
                <a:ext cx="3143250" cy="3143250"/>
              </a:xfrm>
              <a:prstGeom prst="ellipse">
                <a:avLst/>
              </a:prstGeom>
              <a:solidFill>
                <a:schemeClr val="accent1">
                  <a:alpha val="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64927" y="5305670"/>
                <a:ext cx="2443162" cy="418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774414" y="5305670"/>
                <a:ext cx="3076575" cy="461665"/>
              </a:xfrm>
              <a:prstGeom prst="rect">
                <a:avLst/>
              </a:prstGeom>
              <a:noFill/>
            </p:spPr>
            <p:txBody>
              <a:bodyPr wrap="square" rtlCol="0">
                <a:spAutoFit/>
              </a:bodyPr>
              <a:lstStyle/>
              <a:p>
                <a:pPr algn="ctr"/>
                <a:r>
                  <a:rPr lang="en-US" sz="2400" b="1" dirty="0" smtClean="0"/>
                  <a:t>REGULATORY</a:t>
                </a:r>
                <a:endParaRPr lang="en-US" sz="2400" b="1" dirty="0"/>
              </a:p>
            </p:txBody>
          </p:sp>
        </p:grpSp>
        <p:sp>
          <p:nvSpPr>
            <p:cNvPr id="4" name="Sun 3"/>
            <p:cNvSpPr/>
            <p:nvPr/>
          </p:nvSpPr>
          <p:spPr>
            <a:xfrm>
              <a:off x="3898364" y="2943225"/>
              <a:ext cx="914400" cy="9144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141502" y="4281086"/>
            <a:ext cx="2851756" cy="1754326"/>
          </a:xfrm>
          <a:prstGeom prst="rect">
            <a:avLst/>
          </a:prstGeom>
          <a:noFill/>
        </p:spPr>
        <p:txBody>
          <a:bodyPr wrap="square" rtlCol="0">
            <a:spAutoFit/>
          </a:bodyPr>
          <a:lstStyle/>
          <a:p>
            <a:r>
              <a:rPr lang="en-US" sz="3600" dirty="0" smtClean="0"/>
              <a:t>How to Meet</a:t>
            </a:r>
          </a:p>
          <a:p>
            <a:r>
              <a:rPr lang="en-US" sz="3600" dirty="0" smtClean="0"/>
              <a:t>Everyone’s Needs???</a:t>
            </a:r>
            <a:endParaRPr lang="en-US" sz="3600" dirty="0"/>
          </a:p>
        </p:txBody>
      </p:sp>
      <p:pic>
        <p:nvPicPr>
          <p:cNvPr id="16" name="Sound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37325143"/>
      </p:ext>
    </p:extLst>
  </p:cSld>
  <p:clrMapOvr>
    <a:masterClrMapping/>
  </p:clrMapOvr>
  <mc:AlternateContent xmlns:mc="http://schemas.openxmlformats.org/markup-compatibility/2006">
    <mc:Choice xmlns:p14="http://schemas.microsoft.com/office/powerpoint/2010/main" Requires="p14">
      <p:transition spd="slow" p14:dur="2000" advTm="43762"/>
    </mc:Choice>
    <mc:Fallback>
      <p:transition spd="slow" advTm="4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900" decel="100000" fill="hold"/>
                                        <p:tgtEl>
                                          <p:spTgt spid="1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DEVELOPING THE 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6</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What Will It Stand For?</a:t>
            </a:r>
            <a:endParaRPr lang="en-US" sz="3400" dirty="0"/>
          </a:p>
        </p:txBody>
      </p:sp>
      <p:sp>
        <p:nvSpPr>
          <p:cNvPr id="5" name="TextBox 4"/>
          <p:cNvSpPr txBox="1"/>
          <p:nvPr/>
        </p:nvSpPr>
        <p:spPr>
          <a:xfrm>
            <a:off x="1085850" y="1866900"/>
            <a:ext cx="7200900" cy="3647152"/>
          </a:xfrm>
          <a:prstGeom prst="rect">
            <a:avLst/>
          </a:prstGeom>
          <a:noFill/>
        </p:spPr>
        <p:txBody>
          <a:bodyPr wrap="square" rtlCol="0">
            <a:spAutoFit/>
          </a:bodyPr>
          <a:lstStyle/>
          <a:p>
            <a:pPr marL="457200" indent="-457200">
              <a:spcAft>
                <a:spcPts val="1400"/>
              </a:spcAft>
              <a:buFont typeface="Wingdings" charset="2"/>
              <a:buChar char="Ø"/>
            </a:pPr>
            <a:r>
              <a:rPr lang="en-US" sz="2800" dirty="0" smtClean="0"/>
              <a:t>How much whole grain must the product contain?</a:t>
            </a:r>
          </a:p>
          <a:p>
            <a:pPr marL="457200" indent="-457200">
              <a:spcAft>
                <a:spcPts val="1400"/>
              </a:spcAft>
              <a:buFont typeface="Wingdings" charset="2"/>
              <a:buChar char="Ø"/>
            </a:pPr>
            <a:r>
              <a:rPr lang="en-US" sz="2800" dirty="0" smtClean="0"/>
              <a:t>What amount would best reinforce Dietary Guidelines recommendations?</a:t>
            </a:r>
          </a:p>
          <a:p>
            <a:pPr marL="457200" indent="-457200">
              <a:spcAft>
                <a:spcPts val="1400"/>
              </a:spcAft>
              <a:buFont typeface="Wingdings" charset="2"/>
              <a:buChar char="Ø"/>
            </a:pPr>
            <a:r>
              <a:rPr lang="en-US" sz="2800" dirty="0" smtClean="0"/>
              <a:t>Which grains qualify?</a:t>
            </a:r>
          </a:p>
          <a:p>
            <a:pPr marL="457200" indent="-457200">
              <a:spcAft>
                <a:spcPts val="1400"/>
              </a:spcAft>
              <a:buFont typeface="Wingdings" charset="2"/>
              <a:buChar char="Ø"/>
            </a:pPr>
            <a:r>
              <a:rPr lang="en-US" sz="2800" dirty="0" smtClean="0"/>
              <a:t>What information do we need to get from the manufacturer to certify the product?</a:t>
            </a:r>
            <a:endParaRPr lang="en-US" sz="28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394961"/>
      </p:ext>
    </p:extLst>
  </p:cSld>
  <p:clrMapOvr>
    <a:masterClrMapping/>
  </p:clrMapOvr>
  <mc:AlternateContent xmlns:mc="http://schemas.openxmlformats.org/markup-compatibility/2006">
    <mc:Choice xmlns:p14="http://schemas.microsoft.com/office/powerpoint/2010/main" Requires="p14">
      <p:transition spd="slow" p14:dur="2000" advTm="20087"/>
    </mc:Choice>
    <mc:Fallback>
      <p:transition spd="slow" advTm="2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7</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What Will It Look Like?</a:t>
            </a:r>
            <a:endParaRPr lang="en-US" sz="3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350" y="4458296"/>
            <a:ext cx="2675065" cy="16236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9204" y="2118516"/>
            <a:ext cx="5355801" cy="118118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082" y="4610118"/>
            <a:ext cx="2872923" cy="131999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627" y="2086553"/>
            <a:ext cx="1407435" cy="1914111"/>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22060485"/>
      </p:ext>
    </p:extLst>
  </p:cSld>
  <p:clrMapOvr>
    <a:masterClrMapping/>
  </p:clrMapOvr>
  <mc:AlternateContent xmlns:mc="http://schemas.openxmlformats.org/markup-compatibility/2006">
    <mc:Choice xmlns:p14="http://schemas.microsoft.com/office/powerpoint/2010/main" Requires="p14">
      <p:transition spd="slow" p14:dur="2000" advTm="41508"/>
    </mc:Choice>
    <mc:Fallback>
      <p:transition spd="slow" advTm="4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8</a:t>
            </a:fld>
            <a:endParaRPr lang="en-US" dirty="0"/>
          </a:p>
        </p:txBody>
      </p:sp>
      <p:sp>
        <p:nvSpPr>
          <p:cNvPr id="4" name="Title 1"/>
          <p:cNvSpPr txBox="1">
            <a:spLocks/>
          </p:cNvSpPr>
          <p:nvPr/>
        </p:nvSpPr>
        <p:spPr>
          <a:xfrm>
            <a:off x="0" y="835656"/>
            <a:ext cx="9205785" cy="99314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Phase I Whole Grain Stamps</a:t>
            </a:r>
          </a:p>
          <a:p>
            <a:pPr algn="ctr"/>
            <a:r>
              <a:rPr lang="en-US" sz="3400" dirty="0" smtClean="0"/>
              <a:t>January 2005</a:t>
            </a:r>
            <a:endParaRPr lang="en-US" sz="340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1141" y="1933423"/>
            <a:ext cx="4568098" cy="3860043"/>
          </a:xfrm>
          <a:prstGeom prst="rect">
            <a:avLst/>
          </a:prstGeom>
        </p:spPr>
      </p:pic>
      <p:grpSp>
        <p:nvGrpSpPr>
          <p:cNvPr id="12" name="Group 11"/>
          <p:cNvGrpSpPr/>
          <p:nvPr/>
        </p:nvGrpSpPr>
        <p:grpSpPr>
          <a:xfrm>
            <a:off x="254000" y="2042596"/>
            <a:ext cx="6070600" cy="3788970"/>
            <a:chOff x="254000" y="2042596"/>
            <a:chExt cx="6070600" cy="3788970"/>
          </a:xfrm>
        </p:grpSpPr>
        <p:sp>
          <p:nvSpPr>
            <p:cNvPr id="8" name="TextBox 7"/>
            <p:cNvSpPr txBox="1"/>
            <p:nvPr/>
          </p:nvSpPr>
          <p:spPr>
            <a:xfrm>
              <a:off x="254000" y="5431456"/>
              <a:ext cx="6070600" cy="400110"/>
            </a:xfrm>
            <a:prstGeom prst="rect">
              <a:avLst/>
            </a:prstGeom>
            <a:noFill/>
          </p:spPr>
          <p:txBody>
            <a:bodyPr wrap="square" rtlCol="0">
              <a:spAutoFit/>
            </a:bodyPr>
            <a:lstStyle/>
            <a:p>
              <a:r>
                <a:rPr lang="en-US" sz="2000" b="1" dirty="0" smtClean="0"/>
                <a:t>“They’re going to help take out the guesswork.”</a:t>
              </a:r>
              <a:endParaRPr lang="en-US" sz="2000" b="1"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084" y="2042596"/>
              <a:ext cx="2934973" cy="2934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37411359"/>
      </p:ext>
    </p:extLst>
  </p:cSld>
  <p:clrMapOvr>
    <a:masterClrMapping/>
  </p:clrMapOvr>
  <mc:AlternateContent xmlns:mc="http://schemas.openxmlformats.org/markup-compatibility/2006">
    <mc:Choice xmlns:p14="http://schemas.microsoft.com/office/powerpoint/2010/main" Requires="p14">
      <p:transition spd="slow" p14:dur="2000" advTm="45610"/>
    </mc:Choice>
    <mc:Fallback>
      <p:transition spd="slow" advTm="4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DEVELOPING THE </a:t>
            </a:r>
            <a:r>
              <a:rPr lang="en-US" dirty="0" smtClean="0"/>
              <a:t>WHOLE GRAIN STAMP</a:t>
            </a:r>
            <a:endParaRPr lang="en-US" dirty="0"/>
          </a:p>
        </p:txBody>
      </p:sp>
      <p:sp>
        <p:nvSpPr>
          <p:cNvPr id="3" name="Slide Number Placeholder 2"/>
          <p:cNvSpPr>
            <a:spLocks noGrp="1"/>
          </p:cNvSpPr>
          <p:nvPr>
            <p:ph type="sldNum" sz="quarter" idx="12"/>
          </p:nvPr>
        </p:nvSpPr>
        <p:spPr/>
        <p:txBody>
          <a:bodyPr/>
          <a:lstStyle/>
          <a:p>
            <a:fld id="{24A2E2DA-4921-9545-9874-0B75848E99BA}" type="slidenum">
              <a:rPr lang="en-US" smtClean="0"/>
              <a:pPr/>
              <a:t>9</a:t>
            </a:fld>
            <a:endParaRPr lang="en-US" dirty="0"/>
          </a:p>
        </p:txBody>
      </p:sp>
      <p:sp>
        <p:nvSpPr>
          <p:cNvPr id="4" name="Title 1"/>
          <p:cNvSpPr txBox="1">
            <a:spLocks/>
          </p:cNvSpPr>
          <p:nvPr/>
        </p:nvSpPr>
        <p:spPr>
          <a:xfrm>
            <a:off x="61785" y="835657"/>
            <a:ext cx="9144000" cy="75307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400" dirty="0" smtClean="0"/>
              <a:t>FDA Draft Guidance</a:t>
            </a:r>
          </a:p>
          <a:p>
            <a:pPr algn="ctr"/>
            <a:r>
              <a:rPr lang="en-US" sz="3400" dirty="0" smtClean="0"/>
              <a:t>February 2006</a:t>
            </a:r>
            <a:endParaRPr lang="en-US" sz="3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99" y="2038350"/>
            <a:ext cx="3319401" cy="2804894"/>
          </a:xfrm>
          <a:prstGeom prst="rect">
            <a:avLst/>
          </a:prstGeom>
        </p:spPr>
      </p:pic>
      <p:sp>
        <p:nvSpPr>
          <p:cNvPr id="5" name="&quot;No&quot; Symbol 4"/>
          <p:cNvSpPr/>
          <p:nvPr/>
        </p:nvSpPr>
        <p:spPr>
          <a:xfrm>
            <a:off x="683449" y="1985744"/>
            <a:ext cx="2857500" cy="2857500"/>
          </a:xfrm>
          <a:prstGeom prst="noSmoking">
            <a:avLst/>
          </a:prstGeom>
          <a:solidFill>
            <a:srgbClr val="D60C08"/>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2850" y="2266554"/>
            <a:ext cx="4789965" cy="3391295"/>
          </a:xfrm>
          <a:prstGeom prst="rect">
            <a:avLst/>
          </a:prstGeom>
        </p:spPr>
      </p:pic>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1377564"/>
      </p:ext>
    </p:extLst>
  </p:cSld>
  <p:clrMapOvr>
    <a:masterClrMapping/>
  </p:clrMapOvr>
  <mc:AlternateContent xmlns:mc="http://schemas.openxmlformats.org/markup-compatibility/2006">
    <mc:Choice xmlns:p14="http://schemas.microsoft.com/office/powerpoint/2010/main" Requires="p14">
      <p:transition spd="slow" p14:dur="2000" advTm="85598"/>
    </mc:Choice>
    <mc:Fallback>
      <p:transition spd="slow" advTm="8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7.5|12"/>
</p:tagLst>
</file>

<file path=ppt/tags/tag2.xml><?xml version="1.0" encoding="utf-8"?>
<p:tagLst xmlns:a="http://schemas.openxmlformats.org/drawingml/2006/main" xmlns:r="http://schemas.openxmlformats.org/officeDocument/2006/relationships" xmlns:p="http://schemas.openxmlformats.org/presentationml/2006/main">
  <p:tag name="TIMING" val="|28.5"/>
</p:tagLst>
</file>

<file path=ppt/tags/tag3.xml><?xml version="1.0" encoding="utf-8"?>
<p:tagLst xmlns:a="http://schemas.openxmlformats.org/drawingml/2006/main" xmlns:r="http://schemas.openxmlformats.org/officeDocument/2006/relationships" xmlns:p="http://schemas.openxmlformats.org/presentationml/2006/main">
  <p:tag name="TIMING" val="|34.6"/>
</p:tagLst>
</file>

<file path=ppt/tags/tag4.xml><?xml version="1.0" encoding="utf-8"?>
<p:tagLst xmlns:a="http://schemas.openxmlformats.org/drawingml/2006/main" xmlns:r="http://schemas.openxmlformats.org/officeDocument/2006/relationships" xmlns:p="http://schemas.openxmlformats.org/presentationml/2006/main">
  <p:tag name="TIMING" val="|15.5"/>
</p:tagLst>
</file>

<file path=ppt/tags/tag5.xml><?xml version="1.0" encoding="utf-8"?>
<p:tagLst xmlns:a="http://schemas.openxmlformats.org/drawingml/2006/main" xmlns:r="http://schemas.openxmlformats.org/officeDocument/2006/relationships" xmlns:p="http://schemas.openxmlformats.org/presentationml/2006/main">
  <p:tag name="TIMING" val="|6.6|5.2|2.7|3.5|2.9"/>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10690</TotalTime>
  <Words>1749</Words>
  <Application>Microsoft Macintosh PowerPoint</Application>
  <PresentationFormat>On-screen Show (4:3)</PresentationFormat>
  <Paragraphs>146</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 Black</vt:lpstr>
      <vt:lpstr>Calibri</vt:lpstr>
      <vt:lpstr>Mangal</vt:lpstr>
      <vt:lpstr>Wingdings</vt:lpstr>
      <vt:lpstr>Arial</vt:lpstr>
      <vt:lpstr>Retrospect</vt:lpstr>
      <vt:lpstr>Developing the  Whole Grain Stamp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Harriman</cp:lastModifiedBy>
  <cp:revision>182</cp:revision>
  <cp:lastPrinted>2017-09-16T20:36:52Z</cp:lastPrinted>
  <dcterms:created xsi:type="dcterms:W3CDTF">2017-09-15T17:39:45Z</dcterms:created>
  <dcterms:modified xsi:type="dcterms:W3CDTF">2017-10-29T22:12:21Z</dcterms:modified>
</cp:coreProperties>
</file>